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76" r:id="rId25"/>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png"/><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1" Type="http://schemas.openxmlformats.org/officeDocument/2006/relationships/notesSlide" Target="../notesSlides/notesSlide12.xml"/><Relationship Id="rId10" Type="http://schemas.openxmlformats.org/officeDocument/2006/relationships/slideLayout" Target="../slideLayouts/slideLayout1.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image" Target="../media/image31.png"/><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image" Target="../media/image30.png"/><Relationship Id="rId21" Type="http://schemas.openxmlformats.org/officeDocument/2006/relationships/notesSlide" Target="../notesSlides/notesSlide15.xml"/><Relationship Id="rId20" Type="http://schemas.openxmlformats.org/officeDocument/2006/relationships/slideLayout" Target="../slideLayouts/slideLayout1.xml"/><Relationship Id="rId2" Type="http://schemas.openxmlformats.org/officeDocument/2006/relationships/tags" Target="../tags/tag33.xml"/><Relationship Id="rId19" Type="http://schemas.openxmlformats.org/officeDocument/2006/relationships/image" Target="../media/image35.png"/><Relationship Id="rId18" Type="http://schemas.openxmlformats.org/officeDocument/2006/relationships/image" Target="../media/image34.png"/><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image" Target="../media/image33.png"/><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image" Target="../media/image32.png"/><Relationship Id="rId10" Type="http://schemas.openxmlformats.org/officeDocument/2006/relationships/tags" Target="../tags/tag39.xml"/><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5" Type="http://schemas.openxmlformats.org/officeDocument/2006/relationships/notesSlide" Target="../notesSlides/notesSlide16.xml"/><Relationship Id="rId14" Type="http://schemas.openxmlformats.org/officeDocument/2006/relationships/slideLayout" Target="../slideLayouts/slideLayout1.xml"/><Relationship Id="rId13" Type="http://schemas.openxmlformats.org/officeDocument/2006/relationships/image" Target="../media/image39.jpeg"/><Relationship Id="rId12" Type="http://schemas.openxmlformats.org/officeDocument/2006/relationships/image" Target="../media/image38.jpe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image" Target="../media/image41.png"/><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40.png"/><Relationship Id="rId2" Type="http://schemas.openxmlformats.org/officeDocument/2006/relationships/tags" Target="../tags/tag53.xml"/><Relationship Id="rId17" Type="http://schemas.openxmlformats.org/officeDocument/2006/relationships/notesSlide" Target="../notesSlides/notesSlide18.xml"/><Relationship Id="rId16" Type="http://schemas.openxmlformats.org/officeDocument/2006/relationships/slideLayout" Target="../slideLayouts/slideLayout1.xml"/><Relationship Id="rId15" Type="http://schemas.openxmlformats.org/officeDocument/2006/relationships/image" Target="../media/image44.png"/><Relationship Id="rId14" Type="http://schemas.openxmlformats.org/officeDocument/2006/relationships/image" Target="../media/image43.png"/><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image" Target="../media/image42.png"/><Relationship Id="rId10" Type="http://schemas.openxmlformats.org/officeDocument/2006/relationships/tags" Target="../tags/tag59.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47.png"/><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image" Target="../media/image49.png"/><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image" Target="../media/image48.png"/><Relationship Id="rId2" Type="http://schemas.openxmlformats.org/officeDocument/2006/relationships/tags" Target="../tags/tag62.xml"/><Relationship Id="rId18" Type="http://schemas.openxmlformats.org/officeDocument/2006/relationships/notesSlide" Target="../notesSlides/notesSlide20.xml"/><Relationship Id="rId17" Type="http://schemas.openxmlformats.org/officeDocument/2006/relationships/slideLayout" Target="../slideLayouts/slideLayout1.xml"/><Relationship Id="rId16" Type="http://schemas.openxmlformats.org/officeDocument/2006/relationships/image" Target="../media/image53.png"/><Relationship Id="rId15" Type="http://schemas.openxmlformats.org/officeDocument/2006/relationships/image" Target="../media/image52.png"/><Relationship Id="rId14" Type="http://schemas.openxmlformats.org/officeDocument/2006/relationships/image" Target="../media/image51.jpeg"/><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image" Target="../media/image50.png"/><Relationship Id="rId10" Type="http://schemas.openxmlformats.org/officeDocument/2006/relationships/tags" Target="../tags/tag68.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notesSlide" Target="../notesSlides/notesSlide4.xml"/><Relationship Id="rId17" Type="http://schemas.openxmlformats.org/officeDocument/2006/relationships/slideLayout" Target="../slideLayouts/slideLayout1.xml"/><Relationship Id="rId16" Type="http://schemas.openxmlformats.org/officeDocument/2006/relationships/image" Target="../media/image6.png"/><Relationship Id="rId15" Type="http://schemas.openxmlformats.org/officeDocument/2006/relationships/image" Target="../media/image5.jpeg"/><Relationship Id="rId14" Type="http://schemas.openxmlformats.org/officeDocument/2006/relationships/image" Target="../media/image4.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7.png"/><Relationship Id="rId12" Type="http://schemas.openxmlformats.org/officeDocument/2006/relationships/notesSlide" Target="../notesSlides/notesSlide5.xml"/><Relationship Id="rId11" Type="http://schemas.openxmlformats.org/officeDocument/2006/relationships/slideLayout" Target="../slideLayouts/slideLayout1.xml"/><Relationship Id="rId10" Type="http://schemas.openxmlformats.org/officeDocument/2006/relationships/tags" Target="../tags/tag20.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image" Target="../media/image10.png"/><Relationship Id="rId7" Type="http://schemas.openxmlformats.org/officeDocument/2006/relationships/tags" Target="../tags/tag24.xml"/><Relationship Id="rId6" Type="http://schemas.openxmlformats.org/officeDocument/2006/relationships/image" Target="../media/image9.png"/><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8.png"/><Relationship Id="rId2" Type="http://schemas.openxmlformats.org/officeDocument/2006/relationships/tags" Target="../tags/tag21.xml"/><Relationship Id="rId14" Type="http://schemas.openxmlformats.org/officeDocument/2006/relationships/notesSlide" Target="../notesSlides/notesSlide7.xml"/><Relationship Id="rId13" Type="http://schemas.openxmlformats.org/officeDocument/2006/relationships/slideLayout" Target="../slideLayouts/slideLayout1.xml"/><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tags" Target="../tags/tag26.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500188"/>
            <a:ext cx="8001000" cy="666750"/>
          </a:xfrm>
          <a:prstGeom prst="rect">
            <a:avLst/>
          </a:prstGeom>
          <a:noFill/>
        </p:spPr>
        <p:txBody>
          <a:bodyPr vert="horz" wrap="square" lIns="0" tIns="0" rIns="0" bIns="0" rtlCol="0" anchor="ctr"/>
          <a:lstStyle/>
          <a:p>
            <a:pPr marL="0" indent="0" algn="ctr">
              <a:lnSpc>
                <a:spcPts val="5250"/>
              </a:lnSpc>
              <a:buNone/>
            </a:pPr>
            <a:r>
              <a:rPr lang="en-US" sz="37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氢能重卡：中国交通脱碳的破局之道</a:t>
            </a:r>
            <a:endParaRPr lang="en-US" sz="3750" dirty="0"/>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ctr">
              <a:lnSpc>
                <a:spcPts val="3150"/>
              </a:lnSpc>
              <a:buNone/>
            </a:pPr>
            <a:endParaRPr lang="en-US" sz="2250" dirty="0"/>
          </a:p>
        </p:txBody>
      </p:sp>
      <p:sp>
        <p:nvSpPr>
          <p:cNvPr id="5" name="Shape 2"/>
          <p:cNvSpPr/>
          <p:nvPr/>
        </p:nvSpPr>
        <p:spPr>
          <a:xfrm>
            <a:off x="4269581" y="2976563"/>
            <a:ext cx="604838" cy="114300"/>
          </a:xfrm>
          <a:prstGeom prst="rect">
            <a:avLst/>
          </a:prstGeom>
          <a:solidFill>
            <a:srgbClr val="00773D"/>
          </a:solidFill>
        </p:spPr>
      </p:sp>
      <p:sp>
        <p:nvSpPr>
          <p:cNvPr id="6" name="Text 3"/>
          <p:cNvSpPr/>
          <p:nvPr/>
        </p:nvSpPr>
        <p:spPr>
          <a:xfrm>
            <a:off x="571500" y="3424238"/>
            <a:ext cx="8001000" cy="219075"/>
          </a:xfrm>
          <a:prstGeom prst="rect">
            <a:avLst/>
          </a:prstGeom>
          <a:noFill/>
        </p:spPr>
        <p:txBody>
          <a:bodyPr vert="horz" wrap="square" lIns="0" tIns="0" rIns="0" bIns="0" rtlCol="0" anchor="ctr"/>
          <a:lstStyle/>
          <a:p>
            <a:pPr marL="0" indent="0" algn="ctr">
              <a:lnSpc>
                <a:spcPts val="1725"/>
              </a:lnSpc>
              <a:buNone/>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汽车学院</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 </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2351071 </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张恒祯</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章节三 生态重构：车-能协同新范式</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l="9302" r="9302"/>
          <a:stretch>
            <a:fillRect/>
          </a:stretch>
        </p:blipFill>
        <p:spPr>
          <a:xfrm>
            <a:off x="0" y="0"/>
            <a:ext cx="9144000" cy="1638300"/>
          </a:xfrm>
          <a:prstGeom prst="rect">
            <a:avLst/>
          </a:prstGeom>
        </p:spPr>
      </p:pic>
      <p:sp>
        <p:nvSpPr>
          <p:cNvPr id="3" name="Text 0"/>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能源网络拓扑重构：从西北到东部的“氢能走廊”以及重卡如何参与电网调峰</a:t>
            </a:r>
            <a:endParaRPr lang="en-US" sz="2250" dirty="0"/>
          </a:p>
        </p:txBody>
      </p:sp>
      <p:sp>
        <p:nvSpPr>
          <p:cNvPr id="4" name="Text 1"/>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5" name="Image 1" descr="preencoded.png"/>
          <p:cNvPicPr>
            <a:picLocks noChangeAspect="1"/>
          </p:cNvPicPr>
          <p:nvPr/>
        </p:nvPicPr>
        <p:blipFill>
          <a:blip r:embed="rId2"/>
          <a:srcRect/>
          <a:stretch>
            <a:fillRect/>
          </a:stretch>
        </p:blipFill>
        <p:spPr>
          <a:xfrm>
            <a:off x="400050" y="1847850"/>
            <a:ext cx="2085975" cy="2338388"/>
          </a:xfrm>
          <a:prstGeom prst="rect">
            <a:avLst/>
          </a:prstGeom>
        </p:spPr>
      </p:pic>
      <p:sp>
        <p:nvSpPr>
          <p:cNvPr id="6" name="Text 2"/>
          <p:cNvSpPr/>
          <p:nvPr/>
        </p:nvSpPr>
        <p:spPr>
          <a:xfrm>
            <a:off x="752475" y="262890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氢能走廊概览</a:t>
            </a:r>
            <a:endParaRPr lang="en-US" sz="1200" dirty="0"/>
          </a:p>
        </p:txBody>
      </p:sp>
      <p:sp>
        <p:nvSpPr>
          <p:cNvPr id="7" name="Text 3"/>
          <p:cNvSpPr/>
          <p:nvPr/>
        </p:nvSpPr>
        <p:spPr>
          <a:xfrm>
            <a:off x="752475" y="2919412"/>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从西北至东部，构建氢能运输大动脉，连接主要物流节点，形成高效氢能供应链。</a:t>
            </a:r>
            <a:endParaRPr lang="en-US" sz="1050" dirty="0"/>
          </a:p>
        </p:txBody>
      </p:sp>
      <p:pic>
        <p:nvPicPr>
          <p:cNvPr id="8" name="Image 2" descr="preencoded.png"/>
          <p:cNvPicPr>
            <a:picLocks noChangeAspect="1"/>
          </p:cNvPicPr>
          <p:nvPr/>
        </p:nvPicPr>
        <p:blipFill>
          <a:blip r:embed="rId3"/>
          <a:srcRect/>
          <a:stretch>
            <a:fillRect/>
          </a:stretch>
        </p:blipFill>
        <p:spPr>
          <a:xfrm>
            <a:off x="2486025" y="1847850"/>
            <a:ext cx="2085975" cy="2338388"/>
          </a:xfrm>
          <a:prstGeom prst="rect">
            <a:avLst/>
          </a:prstGeom>
        </p:spPr>
      </p:pic>
      <p:sp>
        <p:nvSpPr>
          <p:cNvPr id="9" name="Text 4"/>
          <p:cNvSpPr/>
          <p:nvPr/>
        </p:nvSpPr>
        <p:spPr>
          <a:xfrm>
            <a:off x="2838450" y="262890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重卡角色转变</a:t>
            </a:r>
            <a:endParaRPr lang="en-US" sz="1200" dirty="0"/>
          </a:p>
        </p:txBody>
      </p:sp>
      <p:sp>
        <p:nvSpPr>
          <p:cNvPr id="10" name="Text 5"/>
          <p:cNvSpPr/>
          <p:nvPr/>
        </p:nvSpPr>
        <p:spPr>
          <a:xfrm>
            <a:off x="2838450" y="2919412"/>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氢能重卡不仅是货物运输工具，更成为电网调峰的重要参与者，平衡电力供需。</a:t>
            </a:r>
            <a:endParaRPr lang="en-US" sz="1050" dirty="0"/>
          </a:p>
        </p:txBody>
      </p:sp>
      <p:pic>
        <p:nvPicPr>
          <p:cNvPr id="11" name="Image 3" descr="preencoded.png"/>
          <p:cNvPicPr>
            <a:picLocks noChangeAspect="1"/>
          </p:cNvPicPr>
          <p:nvPr/>
        </p:nvPicPr>
        <p:blipFill>
          <a:blip r:embed="rId4"/>
          <a:srcRect/>
          <a:stretch>
            <a:fillRect/>
          </a:stretch>
        </p:blipFill>
        <p:spPr>
          <a:xfrm>
            <a:off x="4572000" y="1847850"/>
            <a:ext cx="2085975" cy="2338388"/>
          </a:xfrm>
          <a:prstGeom prst="rect">
            <a:avLst/>
          </a:prstGeom>
        </p:spPr>
      </p:pic>
      <p:sp>
        <p:nvSpPr>
          <p:cNvPr id="12" name="Text 6"/>
          <p:cNvSpPr/>
          <p:nvPr/>
        </p:nvSpPr>
        <p:spPr>
          <a:xfrm>
            <a:off x="4924425" y="262890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智能调度系统</a:t>
            </a:r>
            <a:endParaRPr lang="en-US" sz="1200" dirty="0"/>
          </a:p>
        </p:txBody>
      </p:sp>
      <p:sp>
        <p:nvSpPr>
          <p:cNvPr id="13" name="Text 7"/>
          <p:cNvSpPr/>
          <p:nvPr/>
        </p:nvSpPr>
        <p:spPr>
          <a:xfrm>
            <a:off x="4924425" y="2919412"/>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依托先进算法，实现氢能重卡与电网互动，优化行驶路线，提升能源利用效率。</a:t>
            </a:r>
            <a:endParaRPr lang="en-US" sz="1050" dirty="0"/>
          </a:p>
        </p:txBody>
      </p:sp>
      <p:pic>
        <p:nvPicPr>
          <p:cNvPr id="14" name="Image 4" descr="preencoded.png"/>
          <p:cNvPicPr>
            <a:picLocks noChangeAspect="1"/>
          </p:cNvPicPr>
          <p:nvPr/>
        </p:nvPicPr>
        <p:blipFill>
          <a:blip r:embed="rId5"/>
          <a:srcRect/>
          <a:stretch>
            <a:fillRect/>
          </a:stretch>
        </p:blipFill>
        <p:spPr>
          <a:xfrm>
            <a:off x="6657975" y="1847850"/>
            <a:ext cx="2085975" cy="2338388"/>
          </a:xfrm>
          <a:prstGeom prst="rect">
            <a:avLst/>
          </a:prstGeom>
        </p:spPr>
      </p:pic>
      <p:sp>
        <p:nvSpPr>
          <p:cNvPr id="15" name="Text 8"/>
          <p:cNvSpPr/>
          <p:nvPr/>
        </p:nvSpPr>
        <p:spPr>
          <a:xfrm>
            <a:off x="7010400" y="262890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区域协同效应</a:t>
            </a:r>
            <a:endParaRPr lang="en-US" sz="1200" dirty="0"/>
          </a:p>
        </p:txBody>
      </p:sp>
      <p:sp>
        <p:nvSpPr>
          <p:cNvPr id="16" name="Text 9"/>
          <p:cNvSpPr/>
          <p:nvPr/>
        </p:nvSpPr>
        <p:spPr>
          <a:xfrm>
            <a:off x="7010400" y="2919412"/>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东西部地区联动，促进氢能资源合理分配，加速氢能经济圈形成，推动绿色物流发展。</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l="9302" r="9302"/>
          <a:stretch>
            <a:fillRect/>
          </a:stretch>
        </p:blipFill>
        <p:spPr>
          <a:xfrm>
            <a:off x="0" y="0"/>
            <a:ext cx="9144000" cy="1638300"/>
          </a:xfrm>
          <a:prstGeom prst="rect">
            <a:avLst/>
          </a:prstGeom>
        </p:spPr>
      </p:pic>
      <p:sp>
        <p:nvSpPr>
          <p:cNvPr id="3" name="Text 0"/>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商业模式创新：讨论山东“氢能高速”的政策措施及其对全生命周期成本的影响</a:t>
            </a:r>
            <a:endParaRPr lang="en-US" sz="2250" dirty="0"/>
          </a:p>
        </p:txBody>
      </p:sp>
      <p:sp>
        <p:nvSpPr>
          <p:cNvPr id="4" name="Text 1"/>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商业模式创新：讨论山东‘氢能高速’的政策措施及其对全生命周期成本的影响</a:t>
            </a:r>
            <a:endParaRPr lang="en-US" sz="1200" dirty="0"/>
          </a:p>
        </p:txBody>
      </p:sp>
      <p:sp>
        <p:nvSpPr>
          <p:cNvPr id="5" name="Text 2"/>
          <p:cNvSpPr/>
          <p:nvPr>
            <p:custDataLst>
              <p:tags r:id="rId2"/>
            </p:custDataLst>
          </p:nvPr>
        </p:nvSpPr>
        <p:spPr>
          <a:xfrm>
            <a:off x="571500" y="166878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政策引领</a:t>
            </a:r>
            <a:endParaRPr lang="en-US" sz="1200" dirty="0"/>
          </a:p>
        </p:txBody>
      </p:sp>
      <p:sp>
        <p:nvSpPr>
          <p:cNvPr id="6" name="Text 3"/>
          <p:cNvSpPr/>
          <p:nvPr>
            <p:custDataLst>
              <p:tags r:id="rId3"/>
            </p:custDataLst>
          </p:nvPr>
        </p:nvSpPr>
        <p:spPr>
          <a:xfrm>
            <a:off x="571500" y="1916430"/>
            <a:ext cx="2413000"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山东‘氢能高速’政策，推动氢能基础设施建设，优化补贴机制，加速氢能重卡市场渗透。</a:t>
            </a:r>
            <a:endParaRPr lang="en-US" sz="1050" dirty="0"/>
          </a:p>
        </p:txBody>
      </p:sp>
      <p:sp>
        <p:nvSpPr>
          <p:cNvPr id="7" name="Text 4"/>
          <p:cNvSpPr/>
          <p:nvPr>
            <p:custDataLst>
              <p:tags r:id="rId4"/>
            </p:custDataLst>
          </p:nvPr>
        </p:nvSpPr>
        <p:spPr>
          <a:xfrm>
            <a:off x="3365500" y="166878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成本效益分析</a:t>
            </a:r>
            <a:endParaRPr lang="en-US" sz="1200" dirty="0"/>
          </a:p>
        </p:txBody>
      </p:sp>
      <p:sp>
        <p:nvSpPr>
          <p:cNvPr id="8" name="Text 5"/>
          <p:cNvSpPr/>
          <p:nvPr>
            <p:custDataLst>
              <p:tags r:id="rId5"/>
            </p:custDataLst>
          </p:nvPr>
        </p:nvSpPr>
        <p:spPr>
          <a:xfrm>
            <a:off x="3365500" y="1916430"/>
            <a:ext cx="2413000"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全生命周期成本考量下，氢能重卡在山东展现出优于传统燃油车的经济性，降低运营成本。</a:t>
            </a:r>
            <a:endParaRPr lang="en-US" sz="1050" dirty="0"/>
          </a:p>
        </p:txBody>
      </p:sp>
      <p:sp>
        <p:nvSpPr>
          <p:cNvPr id="9" name="Text 6"/>
          <p:cNvSpPr/>
          <p:nvPr>
            <p:custDataLst>
              <p:tags r:id="rId6"/>
            </p:custDataLst>
          </p:nvPr>
        </p:nvSpPr>
        <p:spPr>
          <a:xfrm>
            <a:off x="6159500" y="166878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市场响应</a:t>
            </a:r>
            <a:endParaRPr lang="en-US" sz="1200" dirty="0"/>
          </a:p>
        </p:txBody>
      </p:sp>
      <p:sp>
        <p:nvSpPr>
          <p:cNvPr id="10" name="Text 7"/>
          <p:cNvSpPr/>
          <p:nvPr>
            <p:custDataLst>
              <p:tags r:id="rId7"/>
            </p:custDataLst>
          </p:nvPr>
        </p:nvSpPr>
        <p:spPr>
          <a:xfrm>
            <a:off x="6159500" y="1916430"/>
            <a:ext cx="2413000"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政策激励下，山东氢能产业链企业积极响应，形成良性循环，促进氢能生态体系成熟。</a:t>
            </a:r>
            <a:endParaRPr lang="en-US" sz="1050" dirty="0"/>
          </a:p>
        </p:txBody>
      </p:sp>
      <p:pic>
        <p:nvPicPr>
          <p:cNvPr id="11" name="图片 10" descr="8b341fb15807b4573d1d3cb8e2a8720"/>
          <p:cNvPicPr>
            <a:picLocks noChangeAspect="1"/>
          </p:cNvPicPr>
          <p:nvPr/>
        </p:nvPicPr>
        <p:blipFill>
          <a:blip r:embed="rId8"/>
          <a:stretch>
            <a:fillRect/>
          </a:stretch>
        </p:blipFill>
        <p:spPr>
          <a:xfrm>
            <a:off x="130810" y="2583180"/>
            <a:ext cx="5143500" cy="2367280"/>
          </a:xfrm>
          <a:prstGeom prst="rect">
            <a:avLst/>
          </a:prstGeom>
        </p:spPr>
      </p:pic>
      <p:pic>
        <p:nvPicPr>
          <p:cNvPr id="12" name="图片 11"/>
          <p:cNvPicPr/>
          <p:nvPr/>
        </p:nvPicPr>
        <p:blipFill>
          <a:blip r:embed="rId9"/>
          <a:stretch>
            <a:fillRect/>
          </a:stretch>
        </p:blipFill>
        <p:spPr>
          <a:xfrm>
            <a:off x="5246370" y="2664460"/>
            <a:ext cx="3745230" cy="2379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章节四 中国方案：场景驱动落地实践</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山东实践：青岛港氢能集卡作业场景和智慧加氢站管理系统</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1847850"/>
            <a:ext cx="2781151" cy="2338388"/>
          </a:xfrm>
          <a:prstGeom prst="rect">
            <a:avLst/>
          </a:prstGeom>
        </p:spPr>
      </p:pic>
      <p:sp>
        <p:nvSpPr>
          <p:cNvPr id="7" name="Text 3"/>
          <p:cNvSpPr/>
          <p:nvPr/>
        </p:nvSpPr>
        <p:spPr>
          <a:xfrm>
            <a:off x="752475" y="2628900"/>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青岛港氢能集卡作业</a:t>
            </a:r>
            <a:endParaRPr lang="en-US" sz="1200" dirty="0"/>
          </a:p>
        </p:txBody>
      </p:sp>
      <p:sp>
        <p:nvSpPr>
          <p:cNvPr id="8" name="Text 4"/>
          <p:cNvSpPr/>
          <p:nvPr/>
        </p:nvSpPr>
        <p:spPr>
          <a:xfrm>
            <a:off x="752475" y="2919412"/>
            <a:ext cx="2076301"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青岛港引入氢能重卡，实现零排放运输，提升港口绿色物流效率，展现清洁动力在实际场景中的应用成效。</a:t>
            </a:r>
            <a:endParaRPr lang="en-US" sz="1050" dirty="0"/>
          </a:p>
        </p:txBody>
      </p:sp>
      <p:pic>
        <p:nvPicPr>
          <p:cNvPr id="9" name="Image 2" descr="preencoded.png"/>
          <p:cNvPicPr>
            <a:picLocks noChangeAspect="1"/>
          </p:cNvPicPr>
          <p:nvPr/>
        </p:nvPicPr>
        <p:blipFill>
          <a:blip r:embed="rId3"/>
          <a:srcRect/>
          <a:stretch>
            <a:fillRect/>
          </a:stretch>
        </p:blipFill>
        <p:spPr>
          <a:xfrm>
            <a:off x="3181201" y="1847850"/>
            <a:ext cx="2781151" cy="2338388"/>
          </a:xfrm>
          <a:prstGeom prst="rect">
            <a:avLst/>
          </a:prstGeom>
        </p:spPr>
      </p:pic>
      <p:sp>
        <p:nvSpPr>
          <p:cNvPr id="10" name="Text 5"/>
          <p:cNvSpPr/>
          <p:nvPr/>
        </p:nvSpPr>
        <p:spPr>
          <a:xfrm>
            <a:off x="3533626" y="2628900"/>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智慧加氢站管理</a:t>
            </a:r>
            <a:endParaRPr lang="en-US" sz="1200" dirty="0"/>
          </a:p>
        </p:txBody>
      </p:sp>
      <p:sp>
        <p:nvSpPr>
          <p:cNvPr id="11" name="Text 6"/>
          <p:cNvSpPr/>
          <p:nvPr/>
        </p:nvSpPr>
        <p:spPr>
          <a:xfrm>
            <a:off x="3533626" y="2919412"/>
            <a:ext cx="2076301"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智慧加氢站采用物联网技术，实时监控氢气存储与加注过程，确保安全高效，优化氢能供应链，降低运营成本。</a:t>
            </a:r>
            <a:endParaRPr lang="en-US" sz="1050" dirty="0"/>
          </a:p>
        </p:txBody>
      </p:sp>
      <p:pic>
        <p:nvPicPr>
          <p:cNvPr id="12" name="Image 3" descr="preencoded.png"/>
          <p:cNvPicPr>
            <a:picLocks noChangeAspect="1"/>
          </p:cNvPicPr>
          <p:nvPr/>
        </p:nvPicPr>
        <p:blipFill>
          <a:blip r:embed="rId4"/>
          <a:srcRect/>
          <a:stretch>
            <a:fillRect/>
          </a:stretch>
        </p:blipFill>
        <p:spPr>
          <a:xfrm>
            <a:off x="5962352" y="1847850"/>
            <a:ext cx="2781151" cy="2338388"/>
          </a:xfrm>
          <a:prstGeom prst="rect">
            <a:avLst/>
          </a:prstGeom>
        </p:spPr>
      </p:pic>
      <p:sp>
        <p:nvSpPr>
          <p:cNvPr id="13" name="Text 7"/>
          <p:cNvSpPr/>
          <p:nvPr/>
        </p:nvSpPr>
        <p:spPr>
          <a:xfrm>
            <a:off x="6314777" y="2628900"/>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效果与反馈</a:t>
            </a:r>
            <a:endParaRPr lang="en-US" sz="1200" dirty="0"/>
          </a:p>
        </p:txBody>
      </p:sp>
      <p:sp>
        <p:nvSpPr>
          <p:cNvPr id="14" name="Text 8"/>
          <p:cNvSpPr/>
          <p:nvPr/>
        </p:nvSpPr>
        <p:spPr>
          <a:xfrm>
            <a:off x="6314777" y="2919412"/>
            <a:ext cx="2076301"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实践表明，氢能集卡与智慧加氢站有效减少碳足迹，提高作业安全性与可靠性，得到行业内外广泛认可与好评。</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l="9302" r="9302"/>
          <a:stretch>
            <a:fillRect/>
          </a:stretch>
        </p:blipFill>
        <p:spPr>
          <a:xfrm>
            <a:off x="0" y="0"/>
            <a:ext cx="9144000" cy="1638300"/>
          </a:xfrm>
          <a:prstGeom prst="rect">
            <a:avLst/>
          </a:prstGeom>
        </p:spPr>
      </p:pic>
      <p:sp>
        <p:nvSpPr>
          <p:cNvPr id="3" name="Text 0"/>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张家口冬奥验证</a:t>
            </a:r>
            <a:endParaRPr lang="en-US" sz="2250" dirty="0"/>
          </a:p>
        </p:txBody>
      </p:sp>
      <p:sp>
        <p:nvSpPr>
          <p:cNvPr id="4" name="Text 1"/>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5" name="Image 1" descr="preencoded.png"/>
          <p:cNvPicPr>
            <a:picLocks noChangeAspect="1"/>
          </p:cNvPicPr>
          <p:nvPr>
            <p:custDataLst>
              <p:tags r:id="rId2"/>
            </p:custDataLst>
          </p:nvPr>
        </p:nvPicPr>
        <p:blipFill>
          <a:blip r:embed="rId3"/>
          <a:srcRect/>
          <a:stretch>
            <a:fillRect/>
          </a:stretch>
        </p:blipFill>
        <p:spPr>
          <a:xfrm>
            <a:off x="400050" y="1847850"/>
            <a:ext cx="2085975" cy="2547938"/>
          </a:xfrm>
          <a:prstGeom prst="rect">
            <a:avLst/>
          </a:prstGeom>
        </p:spPr>
      </p:pic>
      <p:sp>
        <p:nvSpPr>
          <p:cNvPr id="6" name="Text 2"/>
          <p:cNvSpPr/>
          <p:nvPr>
            <p:custDataLst>
              <p:tags r:id="rId4"/>
            </p:custDataLst>
          </p:nvPr>
        </p:nvSpPr>
        <p:spPr>
          <a:xfrm>
            <a:off x="752475" y="262890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低温性能验证</a:t>
            </a:r>
            <a:endParaRPr lang="en-US" sz="1200" dirty="0"/>
          </a:p>
        </p:txBody>
      </p:sp>
      <p:sp>
        <p:nvSpPr>
          <p:cNvPr id="7" name="Text 3"/>
          <p:cNvSpPr/>
          <p:nvPr>
            <p:custDataLst>
              <p:tags r:id="rId5"/>
            </p:custDataLst>
          </p:nvPr>
        </p:nvSpPr>
        <p:spPr>
          <a:xfrm>
            <a:off x="636270" y="2941955"/>
            <a:ext cx="1677035" cy="1018540"/>
          </a:xfrm>
          <a:prstGeom prst="rect">
            <a:avLst/>
          </a:prstGeom>
          <a:noFill/>
        </p:spPr>
        <p:txBody>
          <a:bodyPr vert="horz" wrap="square" lIns="0" tIns="0" rIns="0" bIns="0" rtlCol="0" anchor="ctr"/>
          <a:lstStyle/>
          <a:p>
            <a:pPr marL="0" algn="l">
              <a:lnSpc>
                <a:spcPts val="1650"/>
              </a:lnSpc>
              <a:buClrTx/>
              <a:buSzTx/>
              <a:buFontTx/>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亿华通研发的第三代燃料电池系统通过阴极闭式排水和阳极脉冲吹扫技术，-40℃冷启动时间压缩至110秒，系统寿命延长至1.8万小时</a:t>
            </a:r>
            <a:endPar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8" name="Image 2" descr="preencoded.png"/>
          <p:cNvPicPr>
            <a:picLocks noChangeAspect="1"/>
          </p:cNvPicPr>
          <p:nvPr>
            <p:custDataLst>
              <p:tags r:id="rId6"/>
            </p:custDataLst>
          </p:nvPr>
        </p:nvPicPr>
        <p:blipFill>
          <a:blip r:embed="rId7"/>
          <a:srcRect/>
          <a:stretch>
            <a:fillRect/>
          </a:stretch>
        </p:blipFill>
        <p:spPr>
          <a:xfrm>
            <a:off x="2486025" y="1847850"/>
            <a:ext cx="2085975" cy="2547938"/>
          </a:xfrm>
          <a:prstGeom prst="rect">
            <a:avLst/>
          </a:prstGeom>
        </p:spPr>
      </p:pic>
      <p:sp>
        <p:nvSpPr>
          <p:cNvPr id="9" name="Text 4"/>
          <p:cNvSpPr/>
          <p:nvPr>
            <p:custDataLst>
              <p:tags r:id="rId8"/>
            </p:custDataLst>
          </p:nvPr>
        </p:nvSpPr>
        <p:spPr>
          <a:xfrm>
            <a:off x="2838450" y="2628900"/>
            <a:ext cx="1381125" cy="252413"/>
          </a:xfrm>
          <a:prstGeom prst="rect">
            <a:avLst/>
          </a:prstGeom>
          <a:noFill/>
        </p:spPr>
        <p:txBody>
          <a:bodyPr vert="horz" wrap="square" lIns="0" tIns="0" rIns="0" bIns="0" rtlCol="0" anchor="ctr"/>
          <a:lstStyle/>
          <a:p>
            <a:pPr marL="0" algn="l">
              <a:lnSpc>
                <a:spcPts val="1690"/>
              </a:lnSpc>
              <a:buClrTx/>
              <a:buSzTx/>
              <a:buFontTx/>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基础设施创新</a:t>
            </a:r>
            <a:endPar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5"/>
          <p:cNvSpPr/>
          <p:nvPr>
            <p:custDataLst>
              <p:tags r:id="rId9"/>
            </p:custDataLst>
          </p:nvPr>
        </p:nvSpPr>
        <p:spPr>
          <a:xfrm>
            <a:off x="2686685" y="2919095"/>
            <a:ext cx="1695450" cy="1085850"/>
          </a:xfrm>
          <a:prstGeom prst="rect">
            <a:avLst/>
          </a:prstGeom>
          <a:noFill/>
        </p:spPr>
        <p:txBody>
          <a:bodyPr vert="horz" wrap="square" lIns="0" tIns="0" rIns="0" bIns="0" rtlCol="0" anchor="ctr"/>
          <a:lstStyle/>
          <a:p>
            <a:pPr marL="0" algn="l">
              <a:lnSpc>
                <a:spcPts val="1650"/>
              </a:lnSpc>
              <a:buClrTx/>
              <a:buSzTx/>
              <a:buFontTx/>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成19座智能化加氢站，集成风光储氢一体化能源补给系统，单站日加注能力达2吨，设备利用率72%</a:t>
            </a:r>
            <a:endPar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1" name="Image 3" descr="preencoded.png"/>
          <p:cNvPicPr>
            <a:picLocks noChangeAspect="1"/>
          </p:cNvPicPr>
          <p:nvPr>
            <p:custDataLst>
              <p:tags r:id="rId10"/>
            </p:custDataLst>
          </p:nvPr>
        </p:nvPicPr>
        <p:blipFill>
          <a:blip r:embed="rId11"/>
          <a:srcRect/>
          <a:stretch>
            <a:fillRect/>
          </a:stretch>
        </p:blipFill>
        <p:spPr>
          <a:xfrm>
            <a:off x="4572000" y="1847850"/>
            <a:ext cx="2085975" cy="2547938"/>
          </a:xfrm>
          <a:prstGeom prst="rect">
            <a:avLst/>
          </a:prstGeom>
        </p:spPr>
      </p:pic>
      <p:sp>
        <p:nvSpPr>
          <p:cNvPr id="12" name="Text 6"/>
          <p:cNvSpPr/>
          <p:nvPr>
            <p:custDataLst>
              <p:tags r:id="rId12"/>
            </p:custDataLst>
          </p:nvPr>
        </p:nvSpPr>
        <p:spPr>
          <a:xfrm>
            <a:off x="4924425" y="262890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氢耗成本对比</a:t>
            </a:r>
            <a:endParaRPr lang="en-US" sz="1200" dirty="0"/>
          </a:p>
        </p:txBody>
      </p:sp>
      <p:sp>
        <p:nvSpPr>
          <p:cNvPr id="13" name="Text 7"/>
          <p:cNvSpPr/>
          <p:nvPr>
            <p:custDataLst>
              <p:tags r:id="rId13"/>
            </p:custDataLst>
          </p:nvPr>
        </p:nvSpPr>
        <p:spPr>
          <a:xfrm>
            <a:off x="4796790" y="2919095"/>
            <a:ext cx="1597025" cy="1085850"/>
          </a:xfrm>
          <a:prstGeom prst="rect">
            <a:avLst/>
          </a:prstGeom>
          <a:noFill/>
        </p:spPr>
        <p:txBody>
          <a:bodyPr vert="horz" wrap="square" lIns="0" tIns="0" rIns="0" bIns="0" rtlCol="0" anchor="ctr"/>
          <a:lstStyle/>
          <a:p>
            <a:pPr marL="0" algn="l">
              <a:lnSpc>
                <a:spcPts val="1650"/>
              </a:lnSpc>
              <a:buClrTx/>
              <a:buSzTx/>
              <a:buFontTx/>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构建“制氢工厂-输氢管网-加氢站”体系，绿氢成本降至18元/kg，支撑氢能汽车全生命周期成本（TCO）较燃油车提前5年实现平价</a:t>
            </a:r>
            <a:endPar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4" name="Image 4" descr="preencoded.png"/>
          <p:cNvPicPr>
            <a:picLocks noChangeAspect="1"/>
          </p:cNvPicPr>
          <p:nvPr>
            <p:custDataLst>
              <p:tags r:id="rId14"/>
            </p:custDataLst>
          </p:nvPr>
        </p:nvPicPr>
        <p:blipFill>
          <a:blip r:embed="rId15"/>
          <a:srcRect/>
          <a:stretch>
            <a:fillRect/>
          </a:stretch>
        </p:blipFill>
        <p:spPr>
          <a:xfrm>
            <a:off x="6657975" y="1847850"/>
            <a:ext cx="2085975" cy="2547938"/>
          </a:xfrm>
          <a:prstGeom prst="rect">
            <a:avLst/>
          </a:prstGeom>
        </p:spPr>
      </p:pic>
      <p:sp>
        <p:nvSpPr>
          <p:cNvPr id="15" name="Text 8"/>
          <p:cNvSpPr/>
          <p:nvPr>
            <p:custDataLst>
              <p:tags r:id="rId16"/>
            </p:custDataLst>
          </p:nvPr>
        </p:nvSpPr>
        <p:spPr>
          <a:xfrm>
            <a:off x="7010400" y="252730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案例总结</a:t>
            </a:r>
            <a:endParaRPr lang="en-US" sz="1200" dirty="0"/>
          </a:p>
        </p:txBody>
      </p:sp>
      <p:sp>
        <p:nvSpPr>
          <p:cNvPr id="16" name="Text 9"/>
          <p:cNvSpPr/>
          <p:nvPr>
            <p:custDataLst>
              <p:tags r:id="rId17"/>
            </p:custDataLst>
          </p:nvPr>
        </p:nvSpPr>
        <p:spPr>
          <a:xfrm>
            <a:off x="6964045" y="2994660"/>
            <a:ext cx="1553845" cy="1060450"/>
          </a:xfrm>
          <a:prstGeom prst="rect">
            <a:avLst/>
          </a:prstGeom>
          <a:noFill/>
        </p:spPr>
        <p:txBody>
          <a:bodyPr vert="horz" wrap="square" lIns="0" tIns="0" rIns="0" bIns="0" rtlCol="0" anchor="ctr"/>
          <a:lstStyle/>
          <a:p>
            <a:pPr marL="0" algn="l">
              <a:lnSpc>
                <a:spcPts val="1650"/>
              </a:lnSpc>
              <a:buClrTx/>
              <a:buSzTx/>
              <a:buFontTx/>
              <a:buNone/>
            </a:pP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张家口</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冬奥期间投入氢能大巴724辆，累计运行270万公里，单车日均加氢35kg，氢耗成本0.85元/km</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较柴油车低15%，在崇礼赛区-25℃环境下实现零故障运行</a:t>
            </a:r>
            <a:endPar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33" name="图片 33" descr="527504f4e6072276d8142ff25f997ad"/>
          <p:cNvPicPr>
            <a:picLocks noChangeAspect="1"/>
          </p:cNvPicPr>
          <p:nvPr/>
        </p:nvPicPr>
        <p:blipFill>
          <a:blip r:embed="rId18"/>
          <a:stretch>
            <a:fillRect/>
          </a:stretch>
        </p:blipFill>
        <p:spPr>
          <a:xfrm>
            <a:off x="5628005" y="0"/>
            <a:ext cx="3515995" cy="1617345"/>
          </a:xfrm>
          <a:prstGeom prst="rect">
            <a:avLst/>
          </a:prstGeom>
        </p:spPr>
      </p:pic>
      <p:pic>
        <p:nvPicPr>
          <p:cNvPr id="32" name="图片 32" descr="d9aa2bbd6ee7fd6c9502cc690d7e59a"/>
          <p:cNvPicPr>
            <a:picLocks noChangeAspect="1"/>
          </p:cNvPicPr>
          <p:nvPr/>
        </p:nvPicPr>
        <p:blipFill>
          <a:blip r:embed="rId19"/>
          <a:stretch>
            <a:fillRect/>
          </a:stretch>
        </p:blipFill>
        <p:spPr>
          <a:xfrm>
            <a:off x="3289300" y="0"/>
            <a:ext cx="2316480" cy="16173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l="9302" r="9302"/>
          <a:stretch>
            <a:fillRect/>
          </a:stretch>
        </p:blipFill>
        <p:spPr>
          <a:xfrm>
            <a:off x="0" y="0"/>
            <a:ext cx="9144000" cy="1638300"/>
          </a:xfrm>
          <a:prstGeom prst="rect">
            <a:avLst/>
          </a:prstGeom>
        </p:spPr>
      </p:pic>
      <p:sp>
        <p:nvSpPr>
          <p:cNvPr id="3" name="Text 0"/>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长三角协同：上海、江苏、浙江三地在氢能产业链上的合作及跨省通行机制</a:t>
            </a:r>
            <a:endParaRPr lang="en-US" sz="2250" dirty="0"/>
          </a:p>
        </p:txBody>
      </p:sp>
      <p:sp>
        <p:nvSpPr>
          <p:cNvPr id="4" name="Text 1"/>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2"/>
          <p:cNvSpPr/>
          <p:nvPr>
            <p:custDataLst>
              <p:tags r:id="rId2"/>
            </p:custDataLst>
          </p:nvPr>
        </p:nvSpPr>
        <p:spPr>
          <a:xfrm>
            <a:off x="571500" y="3448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氢能走廊构建</a:t>
            </a:r>
            <a:endParaRPr lang="en-US" sz="1200" dirty="0"/>
          </a:p>
        </p:txBody>
      </p:sp>
      <p:sp>
        <p:nvSpPr>
          <p:cNvPr id="7" name="Text 3"/>
          <p:cNvSpPr/>
          <p:nvPr>
            <p:custDataLst>
              <p:tags r:id="rId3"/>
            </p:custDataLst>
          </p:nvPr>
        </p:nvSpPr>
        <p:spPr>
          <a:xfrm>
            <a:off x="571500" y="3695700"/>
            <a:ext cx="1714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上海、江苏、浙江共建氢能走廊，形成区域氢能供应链，促进氢能重卡高效流通。</a:t>
            </a:r>
            <a:endParaRPr lang="en-US" sz="1050" dirty="0"/>
          </a:p>
        </p:txBody>
      </p:sp>
      <p:sp>
        <p:nvSpPr>
          <p:cNvPr id="9" name="Text 4"/>
          <p:cNvSpPr/>
          <p:nvPr>
            <p:custDataLst>
              <p:tags r:id="rId4"/>
            </p:custDataLst>
          </p:nvPr>
        </p:nvSpPr>
        <p:spPr>
          <a:xfrm>
            <a:off x="2667000" y="3448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产业链协作</a:t>
            </a:r>
            <a:endParaRPr lang="en-US" sz="1200" dirty="0"/>
          </a:p>
        </p:txBody>
      </p:sp>
      <p:sp>
        <p:nvSpPr>
          <p:cNvPr id="10" name="Text 5"/>
          <p:cNvSpPr/>
          <p:nvPr>
            <p:custDataLst>
              <p:tags r:id="rId5"/>
            </p:custDataLst>
          </p:nvPr>
        </p:nvSpPr>
        <p:spPr>
          <a:xfrm>
            <a:off x="2667000" y="3695700"/>
            <a:ext cx="1714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三地分工明确，上海研发引领，江苏制造支撑，浙江应用推广，实现氢能产业闭环。</a:t>
            </a:r>
            <a:endParaRPr lang="en-US" sz="1050" dirty="0"/>
          </a:p>
        </p:txBody>
      </p:sp>
      <p:sp>
        <p:nvSpPr>
          <p:cNvPr id="12" name="Text 6"/>
          <p:cNvSpPr/>
          <p:nvPr>
            <p:custDataLst>
              <p:tags r:id="rId6"/>
            </p:custDataLst>
          </p:nvPr>
        </p:nvSpPr>
        <p:spPr>
          <a:xfrm>
            <a:off x="4762500" y="3448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跨省通行优化</a:t>
            </a:r>
            <a:endParaRPr lang="en-US" sz="1200" dirty="0"/>
          </a:p>
        </p:txBody>
      </p:sp>
      <p:sp>
        <p:nvSpPr>
          <p:cNvPr id="13" name="Text 7"/>
          <p:cNvSpPr/>
          <p:nvPr>
            <p:custDataLst>
              <p:tags r:id="rId7"/>
            </p:custDataLst>
          </p:nvPr>
        </p:nvSpPr>
        <p:spPr>
          <a:xfrm>
            <a:off x="4762500" y="3695700"/>
            <a:ext cx="17145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建立统一标准，简化氢能重卡跨省通行手续，提升物流效率，降低成本。</a:t>
            </a:r>
            <a:endParaRPr lang="en-US" sz="1050" dirty="0"/>
          </a:p>
        </p:txBody>
      </p:sp>
      <p:sp>
        <p:nvSpPr>
          <p:cNvPr id="15" name="Text 8"/>
          <p:cNvSpPr/>
          <p:nvPr>
            <p:custDataLst>
              <p:tags r:id="rId8"/>
            </p:custDataLst>
          </p:nvPr>
        </p:nvSpPr>
        <p:spPr>
          <a:xfrm>
            <a:off x="6858000" y="3448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政策协同效应</a:t>
            </a:r>
            <a:endParaRPr lang="en-US" sz="1200" dirty="0"/>
          </a:p>
        </p:txBody>
      </p:sp>
      <p:sp>
        <p:nvSpPr>
          <p:cNvPr id="16" name="Text 9"/>
          <p:cNvSpPr/>
          <p:nvPr>
            <p:custDataLst>
              <p:tags r:id="rId9"/>
            </p:custDataLst>
          </p:nvPr>
        </p:nvSpPr>
        <p:spPr>
          <a:xfrm>
            <a:off x="6858000" y="3695700"/>
            <a:ext cx="1714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共享政策红利，如补贴、税收优惠，加速氢能重卡商业化进程，推动绿色物流发展。</a:t>
            </a:r>
            <a:endParaRPr lang="en-US" sz="1050" dirty="0"/>
          </a:p>
        </p:txBody>
      </p:sp>
      <p:pic>
        <p:nvPicPr>
          <p:cNvPr id="31" name="图片 31" descr="40eaa201e85ea91733b059556282987"/>
          <p:cNvPicPr>
            <a:picLocks noChangeAspect="1"/>
          </p:cNvPicPr>
          <p:nvPr/>
        </p:nvPicPr>
        <p:blipFill>
          <a:blip r:embed="rId10"/>
          <a:stretch>
            <a:fillRect/>
          </a:stretch>
        </p:blipFill>
        <p:spPr>
          <a:xfrm>
            <a:off x="2329815" y="1763395"/>
            <a:ext cx="2388870" cy="1494155"/>
          </a:xfrm>
          <a:prstGeom prst="rect">
            <a:avLst/>
          </a:prstGeom>
        </p:spPr>
      </p:pic>
      <p:pic>
        <p:nvPicPr>
          <p:cNvPr id="30" name="图片 30" descr="ec52e0c33e673c2098c175692b67e84"/>
          <p:cNvPicPr>
            <a:picLocks noChangeAspect="1"/>
          </p:cNvPicPr>
          <p:nvPr/>
        </p:nvPicPr>
        <p:blipFill>
          <a:blip r:embed="rId11"/>
          <a:stretch>
            <a:fillRect/>
          </a:stretch>
        </p:blipFill>
        <p:spPr>
          <a:xfrm>
            <a:off x="199390" y="1763395"/>
            <a:ext cx="2086610" cy="1391285"/>
          </a:xfrm>
          <a:prstGeom prst="rect">
            <a:avLst/>
          </a:prstGeom>
        </p:spPr>
      </p:pic>
      <p:pic>
        <p:nvPicPr>
          <p:cNvPr id="17" name="图片 16" descr="016209d0384b0a6930540913bd9f5b8"/>
          <p:cNvPicPr>
            <a:picLocks noChangeAspect="1"/>
          </p:cNvPicPr>
          <p:nvPr/>
        </p:nvPicPr>
        <p:blipFill>
          <a:blip r:embed="rId12"/>
          <a:stretch>
            <a:fillRect/>
          </a:stretch>
        </p:blipFill>
        <p:spPr>
          <a:xfrm>
            <a:off x="4762500" y="1828800"/>
            <a:ext cx="1981200" cy="1485900"/>
          </a:xfrm>
          <a:prstGeom prst="rect">
            <a:avLst/>
          </a:prstGeom>
        </p:spPr>
      </p:pic>
      <p:pic>
        <p:nvPicPr>
          <p:cNvPr id="19" name="图片 18" descr="58ad34950d3dd86ad8faa720936aad9"/>
          <p:cNvPicPr>
            <a:picLocks noChangeAspect="1"/>
          </p:cNvPicPr>
          <p:nvPr/>
        </p:nvPicPr>
        <p:blipFill>
          <a:blip r:embed="rId13"/>
          <a:stretch>
            <a:fillRect/>
          </a:stretch>
        </p:blipFill>
        <p:spPr>
          <a:xfrm>
            <a:off x="6830695" y="1858010"/>
            <a:ext cx="1865630" cy="13995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章节五 未来展望：从示范到规模化</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486410" y="115570"/>
            <a:ext cx="829818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技术路线预测：预估未来五年无铂催化剂和固态储氢的产业化进程</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custDataLst>
              <p:tags r:id="rId2"/>
            </p:custDataLst>
          </p:nvPr>
        </p:nvPicPr>
        <p:blipFill>
          <a:blip r:embed="rId3"/>
          <a:srcRect/>
          <a:stretch>
            <a:fillRect/>
          </a:stretch>
        </p:blipFill>
        <p:spPr>
          <a:xfrm>
            <a:off x="1539875" y="803910"/>
            <a:ext cx="476250" cy="476250"/>
          </a:xfrm>
          <a:prstGeom prst="rect">
            <a:avLst/>
          </a:prstGeom>
        </p:spPr>
      </p:pic>
      <p:sp>
        <p:nvSpPr>
          <p:cNvPr id="7" name="Text 3"/>
          <p:cNvSpPr/>
          <p:nvPr>
            <p:custDataLst>
              <p:tags r:id="rId4"/>
            </p:custDataLst>
          </p:nvPr>
        </p:nvSpPr>
        <p:spPr>
          <a:xfrm>
            <a:off x="571500" y="139446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无铂催化剂进展</a:t>
            </a:r>
            <a:endParaRPr lang="en-US" sz="1200" dirty="0"/>
          </a:p>
        </p:txBody>
      </p:sp>
      <p:sp>
        <p:nvSpPr>
          <p:cNvPr id="8" name="Text 4"/>
          <p:cNvSpPr/>
          <p:nvPr>
            <p:custDataLst>
              <p:tags r:id="rId5"/>
            </p:custDataLst>
          </p:nvPr>
        </p:nvSpPr>
        <p:spPr>
          <a:xfrm>
            <a:off x="571500" y="1642110"/>
            <a:ext cx="24130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预计未来五年，无铂催化剂将显著提升氢能利用效率，降低成本，加速氢能重卡商业化步伐。</a:t>
            </a:r>
            <a:endParaRPr lang="en-US" sz="1050" dirty="0"/>
          </a:p>
        </p:txBody>
      </p:sp>
      <p:pic>
        <p:nvPicPr>
          <p:cNvPr id="9" name="Image 2" descr="preencoded.png"/>
          <p:cNvPicPr>
            <a:picLocks noChangeAspect="1"/>
          </p:cNvPicPr>
          <p:nvPr>
            <p:custDataLst>
              <p:tags r:id="rId6"/>
            </p:custDataLst>
          </p:nvPr>
        </p:nvPicPr>
        <p:blipFill>
          <a:blip r:embed="rId7"/>
          <a:srcRect/>
          <a:stretch>
            <a:fillRect/>
          </a:stretch>
        </p:blipFill>
        <p:spPr>
          <a:xfrm>
            <a:off x="4333875" y="803910"/>
            <a:ext cx="476250" cy="476250"/>
          </a:xfrm>
          <a:prstGeom prst="rect">
            <a:avLst/>
          </a:prstGeom>
        </p:spPr>
      </p:pic>
      <p:sp>
        <p:nvSpPr>
          <p:cNvPr id="10" name="Text 5"/>
          <p:cNvSpPr/>
          <p:nvPr>
            <p:custDataLst>
              <p:tags r:id="rId8"/>
            </p:custDataLst>
          </p:nvPr>
        </p:nvSpPr>
        <p:spPr>
          <a:xfrm>
            <a:off x="3365500" y="139446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固态储氢技术</a:t>
            </a:r>
            <a:endParaRPr lang="en-US" sz="1200" dirty="0"/>
          </a:p>
        </p:txBody>
      </p:sp>
      <p:sp>
        <p:nvSpPr>
          <p:cNvPr id="11" name="Text 6"/>
          <p:cNvSpPr/>
          <p:nvPr>
            <p:custDataLst>
              <p:tags r:id="rId9"/>
            </p:custDataLst>
          </p:nvPr>
        </p:nvSpPr>
        <p:spPr>
          <a:xfrm>
            <a:off x="3365500" y="1642110"/>
            <a:ext cx="24130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固态储氢技术有望实现更安全、高效的氢存储，解决长途运输中的氢气储存难题，推动氢能重卡广泛应用。</a:t>
            </a:r>
            <a:endParaRPr lang="en-US" sz="1050" dirty="0"/>
          </a:p>
        </p:txBody>
      </p:sp>
      <p:pic>
        <p:nvPicPr>
          <p:cNvPr id="12" name="Image 3" descr="preencoded.png"/>
          <p:cNvPicPr>
            <a:picLocks noChangeAspect="1"/>
          </p:cNvPicPr>
          <p:nvPr>
            <p:custDataLst>
              <p:tags r:id="rId10"/>
            </p:custDataLst>
          </p:nvPr>
        </p:nvPicPr>
        <p:blipFill>
          <a:blip r:embed="rId11"/>
          <a:srcRect/>
          <a:stretch>
            <a:fillRect/>
          </a:stretch>
        </p:blipFill>
        <p:spPr>
          <a:xfrm>
            <a:off x="7127875" y="803910"/>
            <a:ext cx="476250" cy="476250"/>
          </a:xfrm>
          <a:prstGeom prst="rect">
            <a:avLst/>
          </a:prstGeom>
        </p:spPr>
      </p:pic>
      <p:sp>
        <p:nvSpPr>
          <p:cNvPr id="13" name="Text 7"/>
          <p:cNvSpPr/>
          <p:nvPr>
            <p:custDataLst>
              <p:tags r:id="rId12"/>
            </p:custDataLst>
          </p:nvPr>
        </p:nvSpPr>
        <p:spPr>
          <a:xfrm>
            <a:off x="6159500" y="139446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产业化进程提速</a:t>
            </a:r>
            <a:endParaRPr lang="en-US" sz="1200" dirty="0"/>
          </a:p>
        </p:txBody>
      </p:sp>
      <p:sp>
        <p:nvSpPr>
          <p:cNvPr id="14" name="Text 8"/>
          <p:cNvSpPr/>
          <p:nvPr>
            <p:custDataLst>
              <p:tags r:id="rId13"/>
            </p:custDataLst>
          </p:nvPr>
        </p:nvSpPr>
        <p:spPr>
          <a:xfrm>
            <a:off x="6159500" y="1642110"/>
            <a:ext cx="24130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随着关键技术突破，无铂催化剂和固态储氢将加速产业化，预计至2028年，相关技术将在氢能重卡领域得到大规模应用。</a:t>
            </a:r>
            <a:endParaRPr lang="en-US" sz="1050" dirty="0"/>
          </a:p>
        </p:txBody>
      </p:sp>
      <p:pic>
        <p:nvPicPr>
          <p:cNvPr id="15" name="图片 9" descr="9882bc9ef87de8ddbd7d24c161b22ff"/>
          <p:cNvPicPr>
            <a:picLocks noChangeAspect="1"/>
          </p:cNvPicPr>
          <p:nvPr/>
        </p:nvPicPr>
        <p:blipFill>
          <a:blip r:embed="rId14"/>
          <a:stretch>
            <a:fillRect/>
          </a:stretch>
        </p:blipFill>
        <p:spPr>
          <a:xfrm>
            <a:off x="177165" y="2308860"/>
            <a:ext cx="3810000" cy="2133600"/>
          </a:xfrm>
          <a:prstGeom prst="rect">
            <a:avLst/>
          </a:prstGeom>
        </p:spPr>
      </p:pic>
      <p:pic>
        <p:nvPicPr>
          <p:cNvPr id="25" name="图片 22" descr="7118bcc0c8d15d8787f5ec80778720e"/>
          <p:cNvPicPr>
            <a:picLocks noChangeAspect="1"/>
          </p:cNvPicPr>
          <p:nvPr/>
        </p:nvPicPr>
        <p:blipFill>
          <a:blip r:embed="rId15"/>
          <a:stretch>
            <a:fillRect/>
          </a:stretch>
        </p:blipFill>
        <p:spPr>
          <a:xfrm>
            <a:off x="4333875" y="2530475"/>
            <a:ext cx="4627880" cy="20707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1"/>
          <p:cNvSpPr/>
          <p:nvPr/>
        </p:nvSpPr>
        <p:spPr>
          <a:xfrm>
            <a:off x="4429125" y="285750"/>
            <a:ext cx="40386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场景拓展图谱：规划从港口物流向更广泛领域扩展的应用前景</a:t>
            </a:r>
            <a:endParaRPr lang="en-US" sz="2250" dirty="0"/>
          </a:p>
        </p:txBody>
      </p:sp>
      <p:sp>
        <p:nvSpPr>
          <p:cNvPr id="6" name="Text 2"/>
          <p:cNvSpPr/>
          <p:nvPr/>
        </p:nvSpPr>
        <p:spPr>
          <a:xfrm>
            <a:off x="4429125" y="114300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173355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港口物流升级</a:t>
            </a:r>
            <a:endParaRPr lang="en-US" sz="1200" dirty="0"/>
          </a:p>
        </p:txBody>
      </p:sp>
      <p:sp>
        <p:nvSpPr>
          <p:cNvPr id="8" name="Text 4"/>
          <p:cNvSpPr/>
          <p:nvPr/>
        </p:nvSpPr>
        <p:spPr>
          <a:xfrm>
            <a:off x="4429125" y="1981200"/>
            <a:ext cx="1881187" cy="838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氢能重卡将率先在港口物流领域实现规模化应用，提升运输效率与环保标准，成为绿色物流的先锋。</a:t>
            </a:r>
            <a:endParaRPr lang="en-US" sz="1050" dirty="0"/>
          </a:p>
        </p:txBody>
      </p:sp>
      <p:sp>
        <p:nvSpPr>
          <p:cNvPr id="9" name="Text 5"/>
          <p:cNvSpPr/>
          <p:nvPr/>
        </p:nvSpPr>
        <p:spPr>
          <a:xfrm>
            <a:off x="6691313" y="173355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城市配送转型</a:t>
            </a:r>
            <a:endParaRPr lang="en-US" sz="1200" dirty="0"/>
          </a:p>
        </p:txBody>
      </p:sp>
      <p:sp>
        <p:nvSpPr>
          <p:cNvPr id="10" name="Text 6"/>
          <p:cNvSpPr/>
          <p:nvPr/>
        </p:nvSpPr>
        <p:spPr>
          <a:xfrm>
            <a:off x="6691313" y="1981200"/>
            <a:ext cx="1881187" cy="838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逐步渗透至城市配送环节，氢能重卡以其零排放特性，助力构建低碳城市配送体系，改善城市空气质量。</a:t>
            </a:r>
            <a:endParaRPr lang="en-US" sz="1050" dirty="0"/>
          </a:p>
        </p:txBody>
      </p:sp>
      <p:sp>
        <p:nvSpPr>
          <p:cNvPr id="11" name="Text 7"/>
          <p:cNvSpPr/>
          <p:nvPr/>
        </p:nvSpPr>
        <p:spPr>
          <a:xfrm>
            <a:off x="4429125" y="300990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跨区域物流网</a:t>
            </a:r>
            <a:endParaRPr lang="en-US" sz="1200" dirty="0"/>
          </a:p>
        </p:txBody>
      </p:sp>
      <p:sp>
        <p:nvSpPr>
          <p:cNvPr id="12" name="Text 8"/>
          <p:cNvSpPr/>
          <p:nvPr/>
        </p:nvSpPr>
        <p:spPr>
          <a:xfrm>
            <a:off x="4429125" y="3257550"/>
            <a:ext cx="1881187" cy="838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构建跨区域氢能物流网络，连接主要物流枢纽，形成高效、清洁的全国物流干线，推动全国范围内的物流行业绿色转型。</a:t>
            </a:r>
            <a:endParaRPr lang="en-US" sz="1050" dirty="0"/>
          </a:p>
        </p:txBody>
      </p:sp>
      <p:pic>
        <p:nvPicPr>
          <p:cNvPr id="26" name="图片 10" descr="IMG_256"/>
          <p:cNvPicPr>
            <a:picLocks noChangeAspect="1"/>
          </p:cNvPicPr>
          <p:nvPr/>
        </p:nvPicPr>
        <p:blipFill>
          <a:blip r:embed="rId2"/>
          <a:stretch>
            <a:fillRect/>
          </a:stretch>
        </p:blipFill>
        <p:spPr>
          <a:xfrm>
            <a:off x="0" y="20320"/>
            <a:ext cx="4208145" cy="1983740"/>
          </a:xfrm>
          <a:prstGeom prst="rect">
            <a:avLst/>
          </a:prstGeom>
          <a:noFill/>
          <a:ln w="9525">
            <a:noFill/>
          </a:ln>
        </p:spPr>
      </p:pic>
      <p:pic>
        <p:nvPicPr>
          <p:cNvPr id="18" name="图片 5" descr="IMG_256"/>
          <p:cNvPicPr>
            <a:picLocks noChangeAspect="1"/>
          </p:cNvPicPr>
          <p:nvPr/>
        </p:nvPicPr>
        <p:blipFill>
          <a:blip r:embed="rId3"/>
          <a:stretch>
            <a:fillRect/>
          </a:stretch>
        </p:blipFill>
        <p:spPr>
          <a:xfrm>
            <a:off x="6572250" y="2857500"/>
            <a:ext cx="2120265" cy="1492885"/>
          </a:xfrm>
          <a:prstGeom prst="rect">
            <a:avLst/>
          </a:prstGeom>
          <a:noFill/>
          <a:ln w="9525">
            <a:noFill/>
          </a:ln>
        </p:spPr>
      </p:pic>
      <p:pic>
        <p:nvPicPr>
          <p:cNvPr id="15" name="图片 15" descr="2338d9e0e607c58a8f27c6dc7c043f3"/>
          <p:cNvPicPr>
            <a:picLocks noChangeAspect="1"/>
          </p:cNvPicPr>
          <p:nvPr/>
        </p:nvPicPr>
        <p:blipFill>
          <a:blip r:embed="rId4"/>
          <a:stretch>
            <a:fillRect/>
          </a:stretch>
        </p:blipFill>
        <p:spPr>
          <a:xfrm>
            <a:off x="319405" y="1981200"/>
            <a:ext cx="3246120" cy="25571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2952750" cy="5143500"/>
          </a:xfrm>
          <a:prstGeom prst="rect">
            <a:avLst/>
          </a:prstGeom>
        </p:spPr>
      </p:pic>
      <p:sp>
        <p:nvSpPr>
          <p:cNvPr id="4"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5"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6" name="Text 3"/>
          <p:cNvSpPr/>
          <p:nvPr/>
        </p:nvSpPr>
        <p:spPr>
          <a:xfrm>
            <a:off x="3524250" y="98821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7" name="Text 4"/>
          <p:cNvSpPr/>
          <p:nvPr/>
        </p:nvSpPr>
        <p:spPr>
          <a:xfrm>
            <a:off x="3990975" y="105965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章节一 问题缘起：重载物流脱碳困境</a:t>
            </a:r>
            <a:endParaRPr lang="en-US" sz="1200" dirty="0"/>
          </a:p>
        </p:txBody>
      </p:sp>
      <p:sp>
        <p:nvSpPr>
          <p:cNvPr id="8" name="Text 5"/>
          <p:cNvSpPr/>
          <p:nvPr/>
        </p:nvSpPr>
        <p:spPr>
          <a:xfrm>
            <a:off x="3990975" y="13073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9" name="Text 6"/>
          <p:cNvSpPr/>
          <p:nvPr/>
        </p:nvSpPr>
        <p:spPr>
          <a:xfrm>
            <a:off x="3524250" y="161686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0" name="Text 7"/>
          <p:cNvSpPr/>
          <p:nvPr/>
        </p:nvSpPr>
        <p:spPr>
          <a:xfrm>
            <a:off x="3990975" y="168830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章节二 技术跃迁：三大核心突破路径</a:t>
            </a:r>
            <a:endParaRPr lang="en-US" sz="1200" dirty="0"/>
          </a:p>
        </p:txBody>
      </p:sp>
      <p:sp>
        <p:nvSpPr>
          <p:cNvPr id="11" name="Text 8"/>
          <p:cNvSpPr/>
          <p:nvPr/>
        </p:nvSpPr>
        <p:spPr>
          <a:xfrm>
            <a:off x="3990975" y="19359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2" name="Text 9"/>
          <p:cNvSpPr/>
          <p:nvPr/>
        </p:nvSpPr>
        <p:spPr>
          <a:xfrm>
            <a:off x="3524250" y="224551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3" name="Text 10"/>
          <p:cNvSpPr/>
          <p:nvPr/>
        </p:nvSpPr>
        <p:spPr>
          <a:xfrm>
            <a:off x="3990975" y="231695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章节三 生态重构：车-能协同新范式</a:t>
            </a:r>
            <a:endParaRPr lang="en-US" sz="1200" dirty="0"/>
          </a:p>
        </p:txBody>
      </p:sp>
      <p:sp>
        <p:nvSpPr>
          <p:cNvPr id="14" name="Text 11"/>
          <p:cNvSpPr/>
          <p:nvPr/>
        </p:nvSpPr>
        <p:spPr>
          <a:xfrm>
            <a:off x="3990975" y="25646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5" name="Text 12"/>
          <p:cNvSpPr/>
          <p:nvPr/>
        </p:nvSpPr>
        <p:spPr>
          <a:xfrm>
            <a:off x="3524250" y="287416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6" name="Text 13"/>
          <p:cNvSpPr/>
          <p:nvPr/>
        </p:nvSpPr>
        <p:spPr>
          <a:xfrm>
            <a:off x="3990975" y="294560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章节四 中国方案：场景驱动落地实践</a:t>
            </a:r>
            <a:endParaRPr lang="en-US" sz="1200" dirty="0"/>
          </a:p>
        </p:txBody>
      </p:sp>
      <p:sp>
        <p:nvSpPr>
          <p:cNvPr id="17" name="Text 14"/>
          <p:cNvSpPr/>
          <p:nvPr/>
        </p:nvSpPr>
        <p:spPr>
          <a:xfrm>
            <a:off x="3990975" y="31932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8" name="Text 15"/>
          <p:cNvSpPr/>
          <p:nvPr/>
        </p:nvSpPr>
        <p:spPr>
          <a:xfrm>
            <a:off x="3524250" y="350281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19" name="Text 16"/>
          <p:cNvSpPr/>
          <p:nvPr/>
        </p:nvSpPr>
        <p:spPr>
          <a:xfrm>
            <a:off x="3990975" y="357425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章节五 未来展望：从示范到规模化</a:t>
            </a:r>
            <a:endParaRPr lang="en-US" sz="1200" dirty="0"/>
          </a:p>
        </p:txBody>
      </p:sp>
      <p:sp>
        <p:nvSpPr>
          <p:cNvPr id="20" name="Text 17"/>
          <p:cNvSpPr/>
          <p:nvPr/>
        </p:nvSpPr>
        <p:spPr>
          <a:xfrm>
            <a:off x="3990975" y="38219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00800"/>
          </a:xfrm>
          <a:prstGeom prst="rect">
            <a:avLst/>
          </a:prstGeom>
          <a:solidFill>
            <a:srgbClr val="FFFFFF"/>
          </a:solidFill>
        </p:spPr>
      </p:sp>
      <p:pic>
        <p:nvPicPr>
          <p:cNvPr id="3" name="Image 0" descr="preencoded.png"/>
          <p:cNvPicPr>
            <a:picLocks noChangeAspect="1"/>
          </p:cNvPicPr>
          <p:nvPr/>
        </p:nvPicPr>
        <p:blipFill>
          <a:blip r:embed="rId1"/>
          <a:srcRect l="9821" r="9821"/>
          <a:stretch>
            <a:fillRect/>
          </a:stretch>
        </p:blipFill>
        <p:spPr>
          <a:xfrm>
            <a:off x="0" y="0"/>
            <a:ext cx="9144000" cy="6400800"/>
          </a:xfrm>
          <a:prstGeom prst="rect">
            <a:avLst/>
          </a:prstGeom>
        </p:spPr>
      </p:pic>
      <p:sp>
        <p:nvSpPr>
          <p:cNvPr id="5" name="Text 1"/>
          <p:cNvSpPr/>
          <p:nvPr/>
        </p:nvSpPr>
        <p:spPr>
          <a:xfrm>
            <a:off x="4743450" y="38735"/>
            <a:ext cx="4038600" cy="945515"/>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终极愿景：氢能重卡作为移动储能节点融入智慧能源网络</a:t>
            </a:r>
            <a:endParaRPr lang="en-US" sz="2250" dirty="0"/>
          </a:p>
        </p:txBody>
      </p:sp>
      <p:sp>
        <p:nvSpPr>
          <p:cNvPr id="6" name="Text 2"/>
          <p:cNvSpPr/>
          <p:nvPr/>
        </p:nvSpPr>
        <p:spPr>
          <a:xfrm>
            <a:off x="4429125" y="15430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2"/>
            </p:custDataLst>
          </p:nvPr>
        </p:nvPicPr>
        <p:blipFill>
          <a:blip r:embed="rId3"/>
          <a:srcRect/>
          <a:stretch>
            <a:fillRect/>
          </a:stretch>
        </p:blipFill>
        <p:spPr>
          <a:xfrm>
            <a:off x="4784090" y="857250"/>
            <a:ext cx="4105275" cy="1409700"/>
          </a:xfrm>
          <a:prstGeom prst="rect">
            <a:avLst/>
          </a:prstGeom>
        </p:spPr>
      </p:pic>
      <p:sp>
        <p:nvSpPr>
          <p:cNvPr id="8" name="Text 3"/>
          <p:cNvSpPr/>
          <p:nvPr>
            <p:custDataLst>
              <p:tags r:id="rId4"/>
            </p:custDataLst>
          </p:nvPr>
        </p:nvSpPr>
        <p:spPr>
          <a:xfrm>
            <a:off x="6184265" y="1064419"/>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移动储能节点</a:t>
            </a:r>
            <a:endParaRPr lang="en-US" sz="1200" dirty="0"/>
          </a:p>
        </p:txBody>
      </p:sp>
      <p:sp>
        <p:nvSpPr>
          <p:cNvPr id="9" name="Text 4"/>
          <p:cNvSpPr/>
          <p:nvPr>
            <p:custDataLst>
              <p:tags r:id="rId5"/>
            </p:custDataLst>
          </p:nvPr>
        </p:nvSpPr>
        <p:spPr>
          <a:xfrm>
            <a:off x="6184265" y="1354931"/>
            <a:ext cx="250507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氢能重卡不仅是运输工具，更是灵活的储能单元，可随时响应电网需求，平衡供需波动。</a:t>
            </a:r>
            <a:endParaRPr lang="en-US" sz="1050" dirty="0"/>
          </a:p>
        </p:txBody>
      </p:sp>
      <p:pic>
        <p:nvPicPr>
          <p:cNvPr id="10" name="Image 3" descr="preencoded.png"/>
          <p:cNvPicPr>
            <a:picLocks noChangeAspect="1"/>
          </p:cNvPicPr>
          <p:nvPr>
            <p:custDataLst>
              <p:tags r:id="rId6"/>
            </p:custDataLst>
          </p:nvPr>
        </p:nvPicPr>
        <p:blipFill>
          <a:blip r:embed="rId7"/>
          <a:srcRect/>
          <a:stretch>
            <a:fillRect/>
          </a:stretch>
        </p:blipFill>
        <p:spPr>
          <a:xfrm>
            <a:off x="4784090" y="2266950"/>
            <a:ext cx="4105275" cy="1409700"/>
          </a:xfrm>
          <a:prstGeom prst="rect">
            <a:avLst/>
          </a:prstGeom>
        </p:spPr>
      </p:pic>
      <p:sp>
        <p:nvSpPr>
          <p:cNvPr id="11" name="Text 5"/>
          <p:cNvSpPr/>
          <p:nvPr>
            <p:custDataLst>
              <p:tags r:id="rId8"/>
            </p:custDataLst>
          </p:nvPr>
        </p:nvSpPr>
        <p:spPr>
          <a:xfrm>
            <a:off x="6184265" y="2474119"/>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智慧能源网络</a:t>
            </a:r>
            <a:endParaRPr lang="en-US" sz="1200" dirty="0"/>
          </a:p>
        </p:txBody>
      </p:sp>
      <p:sp>
        <p:nvSpPr>
          <p:cNvPr id="12" name="Text 6"/>
          <p:cNvSpPr/>
          <p:nvPr>
            <p:custDataLst>
              <p:tags r:id="rId9"/>
            </p:custDataLst>
          </p:nvPr>
        </p:nvSpPr>
        <p:spPr>
          <a:xfrm>
            <a:off x="6184265" y="2764631"/>
            <a:ext cx="250507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通过物联网技术，氢能重卡与电网无缝连接，实现能源的智能调度与高效利用，构建未来能源生态。</a:t>
            </a:r>
            <a:endParaRPr lang="en-US" sz="1050" dirty="0"/>
          </a:p>
        </p:txBody>
      </p:sp>
      <p:pic>
        <p:nvPicPr>
          <p:cNvPr id="13" name="Image 4" descr="preencoded.png"/>
          <p:cNvPicPr>
            <a:picLocks noChangeAspect="1"/>
          </p:cNvPicPr>
          <p:nvPr>
            <p:custDataLst>
              <p:tags r:id="rId10"/>
            </p:custDataLst>
          </p:nvPr>
        </p:nvPicPr>
        <p:blipFill>
          <a:blip r:embed="rId11"/>
          <a:srcRect/>
          <a:stretch>
            <a:fillRect/>
          </a:stretch>
        </p:blipFill>
        <p:spPr>
          <a:xfrm>
            <a:off x="4784090" y="3676650"/>
            <a:ext cx="4105275" cy="1409700"/>
          </a:xfrm>
          <a:prstGeom prst="rect">
            <a:avLst/>
          </a:prstGeom>
        </p:spPr>
      </p:pic>
      <p:sp>
        <p:nvSpPr>
          <p:cNvPr id="14" name="Text 7"/>
          <p:cNvSpPr/>
          <p:nvPr>
            <p:custDataLst>
              <p:tags r:id="rId12"/>
            </p:custDataLst>
          </p:nvPr>
        </p:nvSpPr>
        <p:spPr>
          <a:xfrm>
            <a:off x="6184265" y="3883819"/>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能源互联网</a:t>
            </a:r>
            <a:endParaRPr lang="en-US" sz="1200" dirty="0"/>
          </a:p>
        </p:txBody>
      </p:sp>
      <p:sp>
        <p:nvSpPr>
          <p:cNvPr id="15" name="Text 8"/>
          <p:cNvSpPr/>
          <p:nvPr>
            <p:custDataLst>
              <p:tags r:id="rId13"/>
            </p:custDataLst>
          </p:nvPr>
        </p:nvSpPr>
        <p:spPr>
          <a:xfrm>
            <a:off x="6184265" y="4174331"/>
            <a:ext cx="250507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设想一个场景，氢能重卡在非高峰时段充电，在高峰时段放电，成为城市能源互联网的重要组成部分。</a:t>
            </a:r>
            <a:endParaRPr lang="en-US" sz="1050" dirty="0"/>
          </a:p>
        </p:txBody>
      </p:sp>
      <p:pic>
        <p:nvPicPr>
          <p:cNvPr id="19" name="图片 6" descr="IMG_256"/>
          <p:cNvPicPr>
            <a:picLocks noChangeAspect="1"/>
          </p:cNvPicPr>
          <p:nvPr/>
        </p:nvPicPr>
        <p:blipFill>
          <a:blip r:embed="rId14"/>
          <a:stretch>
            <a:fillRect/>
          </a:stretch>
        </p:blipFill>
        <p:spPr>
          <a:xfrm>
            <a:off x="-317" y="38418"/>
            <a:ext cx="2027555" cy="2027555"/>
          </a:xfrm>
          <a:prstGeom prst="rect">
            <a:avLst/>
          </a:prstGeom>
          <a:noFill/>
          <a:ln w="9525">
            <a:noFill/>
          </a:ln>
        </p:spPr>
      </p:pic>
      <p:pic>
        <p:nvPicPr>
          <p:cNvPr id="21" name="图片 21" descr="6dfe6790ec8413f7bc3790273242e14"/>
          <p:cNvPicPr>
            <a:picLocks noChangeAspect="1"/>
          </p:cNvPicPr>
          <p:nvPr/>
        </p:nvPicPr>
        <p:blipFill>
          <a:blip r:embed="rId15"/>
          <a:stretch>
            <a:fillRect/>
          </a:stretch>
        </p:blipFill>
        <p:spPr>
          <a:xfrm>
            <a:off x="384810" y="1941195"/>
            <a:ext cx="4184015" cy="2774315"/>
          </a:xfrm>
          <a:prstGeom prst="rect">
            <a:avLst/>
          </a:prstGeom>
        </p:spPr>
      </p:pic>
      <p:pic>
        <p:nvPicPr>
          <p:cNvPr id="25" name="图片 25" descr="f7d813a2d6aee93c386b4e9c37f6574"/>
          <p:cNvPicPr>
            <a:picLocks noChangeAspect="1"/>
          </p:cNvPicPr>
          <p:nvPr/>
        </p:nvPicPr>
        <p:blipFill>
          <a:blip r:embed="rId16"/>
          <a:stretch>
            <a:fillRect/>
          </a:stretch>
        </p:blipFill>
        <p:spPr>
          <a:xfrm>
            <a:off x="1861820" y="38735"/>
            <a:ext cx="2881630" cy="17722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00800"/>
          </a:xfrm>
          <a:prstGeom prst="rect">
            <a:avLst/>
          </a:prstGeom>
          <a:solidFill>
            <a:srgbClr val="FFFFFF"/>
          </a:solidFill>
        </p:spPr>
      </p:sp>
      <p:pic>
        <p:nvPicPr>
          <p:cNvPr id="3" name="Image 0" descr="preencoded.png"/>
          <p:cNvPicPr>
            <a:picLocks noChangeAspect="1"/>
          </p:cNvPicPr>
          <p:nvPr/>
        </p:nvPicPr>
        <p:blipFill>
          <a:blip r:embed="rId1"/>
          <a:srcRect l="9821" r="9821"/>
          <a:stretch>
            <a:fillRect/>
          </a:stretch>
        </p:blipFill>
        <p:spPr>
          <a:xfrm>
            <a:off x="0" y="0"/>
            <a:ext cx="9144000" cy="6400800"/>
          </a:xfrm>
          <a:prstGeom prst="rect">
            <a:avLst/>
          </a:prstGeom>
        </p:spPr>
      </p:pic>
      <p:sp>
        <p:nvSpPr>
          <p:cNvPr id="5" name="Text 1"/>
          <p:cNvSpPr/>
          <p:nvPr/>
        </p:nvSpPr>
        <p:spPr>
          <a:xfrm>
            <a:off x="0" y="-206375"/>
            <a:ext cx="4611370" cy="708660"/>
          </a:xfrm>
          <a:prstGeom prst="rect">
            <a:avLst/>
          </a:prstGeom>
          <a:noFill/>
        </p:spPr>
        <p:txBody>
          <a:bodyPr vert="horz" wrap="square" lIns="0" tIns="0" rIns="0" bIns="0" rtlCol="0" anchor="ctr"/>
          <a:lstStyle/>
          <a:p>
            <a:pPr marL="0" indent="0" algn="l">
              <a:lnSpc>
                <a:spcPts val="3150"/>
              </a:lnSpc>
              <a:buNone/>
            </a:pPr>
            <a:r>
              <a:rPr lang="zh-CN" alt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参考文献</a:t>
            </a:r>
            <a:endParaRPr lang="zh-CN" alt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6" name="Text 2"/>
          <p:cNvSpPr/>
          <p:nvPr/>
        </p:nvSpPr>
        <p:spPr>
          <a:xfrm>
            <a:off x="4429125" y="15430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4" name="文本框 3"/>
          <p:cNvSpPr txBox="1"/>
          <p:nvPr/>
        </p:nvSpPr>
        <p:spPr>
          <a:xfrm>
            <a:off x="38100" y="402590"/>
            <a:ext cx="6570980" cy="4939030"/>
          </a:xfrm>
          <a:prstGeom prst="rect">
            <a:avLst/>
          </a:prstGeom>
          <a:noFill/>
        </p:spPr>
        <p:txBody>
          <a:bodyPr wrap="square" rtlCol="0">
            <a:spAutoFit/>
          </a:bodyPr>
          <a:p>
            <a:r>
              <a:rPr lang="en-US" altLang="zh-CN" sz="900"/>
              <a:t>[1]Hu, Y. (2023). Feasibility analysis of coordinated development of hydrogen energy and solar energy. ESAET, 50, 220.</a:t>
            </a:r>
            <a:endParaRPr lang="en-US" altLang="zh-CN" sz="900"/>
          </a:p>
          <a:p>
            <a:r>
              <a:rPr lang="en-US" altLang="zh-CN" sz="900"/>
              <a:t>[2]</a:t>
            </a:r>
            <a:r>
              <a:rPr lang="zh-CN" altLang="en-US" sz="900"/>
              <a:t>赵鹏</a:t>
            </a:r>
            <a:r>
              <a:rPr lang="en-US" altLang="zh-CN" sz="900"/>
              <a:t>. (2023). </a:t>
            </a:r>
            <a:r>
              <a:rPr lang="zh-CN" altLang="en-US" sz="900"/>
              <a:t>氢能源汽车的关键技术研究</a:t>
            </a:r>
            <a:r>
              <a:rPr lang="en-US" altLang="zh-CN" sz="900"/>
              <a:t>. </a:t>
            </a:r>
            <a:r>
              <a:rPr lang="zh-CN" altLang="en-US" sz="900"/>
              <a:t>工业技术</a:t>
            </a:r>
            <a:r>
              <a:rPr lang="en-US" altLang="zh-CN" sz="900"/>
              <a:t>, 4(4). ISSN 2661-3662</a:t>
            </a:r>
            <a:endParaRPr lang="en-US" altLang="zh-CN" sz="900"/>
          </a:p>
          <a:p>
            <a:r>
              <a:rPr lang="en-US" altLang="zh-CN" sz="900"/>
              <a:t>[3]Torres-Ceron, D. A., (2025). Scientometric analysis of computational calculations on hydrogen adsorption. Global Journal of Environmental Science and Management, 11(1), 295-320. https://doi.org/10.22034/GJESM.2025.11.1.41</a:t>
            </a:r>
            <a:endParaRPr lang="en-US" altLang="zh-CN" sz="900"/>
          </a:p>
          <a:p>
            <a:r>
              <a:rPr lang="en-US" altLang="zh-CN" sz="900"/>
              <a:t>[4]OECD (2017), Decentralisation and Multi-level Governance in Kazakhstan, OECD Public Governance Reviews, OECD Publishing, Paris, https://doi.org/10.1787/9789264280700-en.</a:t>
            </a:r>
            <a:endParaRPr lang="en-US" altLang="zh-CN" sz="900"/>
          </a:p>
          <a:p>
            <a:r>
              <a:rPr lang="en-US" altLang="zh-CN" sz="900"/>
              <a:t>[5]</a:t>
            </a:r>
            <a:r>
              <a:rPr lang="zh-CN" altLang="en-US" sz="900"/>
              <a:t>肖佳珉</a:t>
            </a:r>
            <a:r>
              <a:rPr lang="en-US" altLang="zh-CN" sz="900"/>
              <a:t>,</a:t>
            </a:r>
            <a:r>
              <a:rPr lang="zh-CN" altLang="en-US" sz="900"/>
              <a:t>郭唱</a:t>
            </a:r>
            <a:r>
              <a:rPr lang="en-US" altLang="zh-CN" sz="900"/>
              <a:t>,</a:t>
            </a:r>
            <a:r>
              <a:rPr lang="zh-CN" altLang="en-US" sz="900"/>
              <a:t>江大发</a:t>
            </a:r>
            <a:r>
              <a:rPr lang="en-US" altLang="zh-CN" sz="900"/>
              <a:t>,</a:t>
            </a:r>
            <a:r>
              <a:rPr lang="zh-CN" altLang="en-US" sz="900"/>
              <a:t>等</a:t>
            </a:r>
            <a:r>
              <a:rPr lang="en-US" altLang="zh-CN" sz="900"/>
              <a:t>. </a:t>
            </a:r>
            <a:r>
              <a:rPr lang="zh-CN" altLang="en-US" sz="900"/>
              <a:t>轨道交通车辆储氢技术研究</a:t>
            </a:r>
            <a:r>
              <a:rPr lang="en-US" altLang="zh-CN" sz="900"/>
              <a:t>[J]. </a:t>
            </a:r>
            <a:r>
              <a:rPr lang="zh-CN" altLang="en-US" sz="900"/>
              <a:t>电力机车与城轨车辆</a:t>
            </a:r>
            <a:r>
              <a:rPr lang="en-US" altLang="zh-CN" sz="900"/>
              <a:t>,2024,47(5):20-24. DOI:10.16212/j.cnki.1672-1187.2024.05.004.</a:t>
            </a:r>
            <a:endParaRPr lang="en-US" altLang="zh-CN" sz="900"/>
          </a:p>
          <a:p>
            <a:r>
              <a:rPr lang="en-US" altLang="zh-CN" sz="900"/>
              <a:t>[6]</a:t>
            </a:r>
            <a:r>
              <a:rPr lang="zh-CN" altLang="en-US" sz="900"/>
              <a:t>刘吉仁</a:t>
            </a:r>
            <a:r>
              <a:rPr lang="en-US" altLang="zh-CN" sz="900"/>
              <a:t>. "</a:t>
            </a:r>
            <a:r>
              <a:rPr lang="zh-CN" altLang="en-US" sz="900"/>
              <a:t>双碳</a:t>
            </a:r>
            <a:r>
              <a:rPr lang="en-US" altLang="zh-CN" sz="900"/>
              <a:t>"</a:t>
            </a:r>
            <a:r>
              <a:rPr lang="zh-CN" altLang="en-US" sz="900"/>
              <a:t>视域下氢燃料电池汽车储氢技术现状及发展方向</a:t>
            </a:r>
            <a:r>
              <a:rPr lang="en-US" altLang="zh-CN" sz="900"/>
              <a:t>[J]. </a:t>
            </a:r>
            <a:r>
              <a:rPr lang="zh-CN" altLang="en-US" sz="900"/>
              <a:t>自动化应用</a:t>
            </a:r>
            <a:r>
              <a:rPr lang="en-US" altLang="zh-CN" sz="900"/>
              <a:t>,2024,65(15):146-149. DOI:10.19769/j.zdhy.2024.15.040.</a:t>
            </a:r>
            <a:endParaRPr lang="en-US" altLang="zh-CN" sz="900"/>
          </a:p>
          <a:p>
            <a:r>
              <a:rPr lang="en-US" altLang="zh-CN" sz="900"/>
              <a:t>[7]</a:t>
            </a:r>
            <a:r>
              <a:rPr lang="zh-CN" altLang="en-US" sz="900"/>
              <a:t>董格</a:t>
            </a:r>
            <a:r>
              <a:rPr lang="en-US" altLang="zh-CN" sz="900"/>
              <a:t>,</a:t>
            </a:r>
            <a:r>
              <a:rPr lang="zh-CN" altLang="en-US" sz="900"/>
              <a:t>许广健</a:t>
            </a:r>
            <a:r>
              <a:rPr lang="en-US" altLang="zh-CN" sz="900"/>
              <a:t>,</a:t>
            </a:r>
            <a:r>
              <a:rPr lang="zh-CN" altLang="en-US" sz="900"/>
              <a:t>吴胜男</a:t>
            </a:r>
            <a:r>
              <a:rPr lang="en-US" altLang="zh-CN" sz="900"/>
              <a:t>. </a:t>
            </a:r>
            <a:r>
              <a:rPr lang="zh-CN" altLang="en-US" sz="900"/>
              <a:t>燃料电池汽车整车技术现状与发展趋势</a:t>
            </a:r>
            <a:r>
              <a:rPr lang="en-US" altLang="zh-CN" sz="900"/>
              <a:t>[J]. </a:t>
            </a:r>
            <a:r>
              <a:rPr lang="zh-CN" altLang="en-US" sz="900"/>
              <a:t>汽车工业研究</a:t>
            </a:r>
            <a:r>
              <a:rPr lang="en-US" altLang="zh-CN" sz="900"/>
              <a:t>,2024(2):32-39. DOI:10.3969/j.issn.1009-847X.2024.02.007.</a:t>
            </a:r>
            <a:endParaRPr lang="en-US" altLang="zh-CN" sz="900"/>
          </a:p>
          <a:p>
            <a:r>
              <a:rPr lang="en-US" altLang="zh-CN" sz="900"/>
              <a:t>[8]</a:t>
            </a:r>
            <a:r>
              <a:rPr lang="zh-CN" altLang="en-US" sz="900"/>
              <a:t>李麒</a:t>
            </a:r>
            <a:r>
              <a:rPr lang="en-US" altLang="zh-CN" sz="900"/>
              <a:t>. </a:t>
            </a:r>
            <a:r>
              <a:rPr lang="zh-CN" altLang="en-US" sz="900"/>
              <a:t>氢燃料电池汽车关键技术研究现状与前景分析</a:t>
            </a:r>
            <a:r>
              <a:rPr lang="en-US" altLang="zh-CN" sz="900"/>
              <a:t>[J]. </a:t>
            </a:r>
            <a:r>
              <a:rPr lang="zh-CN" altLang="en-US" sz="900"/>
              <a:t>电脑校园</a:t>
            </a:r>
            <a:r>
              <a:rPr lang="en-US" altLang="zh-CN" sz="900"/>
              <a:t>,2020(9):8443-8444.</a:t>
            </a:r>
            <a:endParaRPr lang="en-US" altLang="zh-CN" sz="900"/>
          </a:p>
          <a:p>
            <a:r>
              <a:rPr lang="en-US" altLang="zh-CN" sz="900"/>
              <a:t>[9]</a:t>
            </a:r>
            <a:r>
              <a:rPr lang="zh-CN" altLang="en-US" sz="900"/>
              <a:t>陈雷</a:t>
            </a:r>
            <a:r>
              <a:rPr lang="en-US" altLang="zh-CN" sz="900"/>
              <a:t>,</a:t>
            </a:r>
            <a:r>
              <a:rPr lang="zh-CN" altLang="en-US" sz="900"/>
              <a:t>程凤军</a:t>
            </a:r>
            <a:r>
              <a:rPr lang="en-US" altLang="zh-CN" sz="900"/>
              <a:t>,</a:t>
            </a:r>
            <a:r>
              <a:rPr lang="zh-CN" altLang="en-US" sz="900"/>
              <a:t>许栋</a:t>
            </a:r>
            <a:r>
              <a:rPr lang="en-US" altLang="zh-CN" sz="900"/>
              <a:t>. </a:t>
            </a:r>
            <a:r>
              <a:rPr lang="zh-CN" altLang="en-US" sz="900"/>
              <a:t>氢燃料电池汽车技术现状及对策建议</a:t>
            </a:r>
            <a:r>
              <a:rPr lang="en-US" altLang="zh-CN" sz="900"/>
              <a:t>[J]. </a:t>
            </a:r>
            <a:r>
              <a:rPr lang="zh-CN" altLang="en-US" sz="900"/>
              <a:t>汽车实用技术</a:t>
            </a:r>
            <a:r>
              <a:rPr lang="en-US" altLang="zh-CN" sz="900"/>
              <a:t>,2023,48(13):14-19. DOI:10.16638/j.cnki.1671-7988.2023.013.003.</a:t>
            </a:r>
            <a:endParaRPr lang="en-US" altLang="zh-CN" sz="900"/>
          </a:p>
          <a:p>
            <a:r>
              <a:rPr lang="en-US" altLang="zh-CN" sz="900"/>
              <a:t>[10]</a:t>
            </a:r>
            <a:r>
              <a:rPr lang="zh-CN" altLang="en-US" sz="900"/>
              <a:t>张智</a:t>
            </a:r>
            <a:r>
              <a:rPr lang="en-US" altLang="zh-CN" sz="900"/>
              <a:t>,</a:t>
            </a:r>
            <a:r>
              <a:rPr lang="zh-CN" altLang="en-US" sz="900"/>
              <a:t>赵苑瑾</a:t>
            </a:r>
            <a:r>
              <a:rPr lang="en-US" altLang="zh-CN" sz="900"/>
              <a:t>,</a:t>
            </a:r>
            <a:r>
              <a:rPr lang="zh-CN" altLang="en-US" sz="900"/>
              <a:t>蔡楠</a:t>
            </a:r>
            <a:r>
              <a:rPr lang="en-US" altLang="zh-CN" sz="900"/>
              <a:t>. </a:t>
            </a:r>
            <a:r>
              <a:rPr lang="zh-CN" altLang="en-US" sz="900"/>
              <a:t>中国氢能产业技术发展现状及未来展望</a:t>
            </a:r>
            <a:r>
              <a:rPr lang="en-US" altLang="zh-CN" sz="900"/>
              <a:t>[J]. </a:t>
            </a:r>
            <a:r>
              <a:rPr lang="zh-CN" altLang="en-US" sz="900"/>
              <a:t>天然气工业</a:t>
            </a:r>
            <a:r>
              <a:rPr lang="en-US" altLang="zh-CN" sz="900"/>
              <a:t>,2022,42(5):156-165. DOI:10.3787/j.issn.1000-0976.2022.05.017.</a:t>
            </a:r>
            <a:endParaRPr lang="en-US" altLang="zh-CN" sz="900"/>
          </a:p>
          <a:p>
            <a:r>
              <a:rPr lang="en-US" altLang="zh-CN" sz="900"/>
              <a:t>[11]</a:t>
            </a:r>
            <a:r>
              <a:rPr lang="zh-CN" altLang="en-US" sz="900"/>
              <a:t>陈轶嵩</a:t>
            </a:r>
            <a:r>
              <a:rPr lang="en-US" altLang="zh-CN" sz="900"/>
              <a:t>,</a:t>
            </a:r>
            <a:r>
              <a:rPr lang="zh-CN" altLang="en-US" sz="900"/>
              <a:t>兰利波</a:t>
            </a:r>
            <a:r>
              <a:rPr lang="en-US" altLang="zh-CN" sz="900"/>
              <a:t>,</a:t>
            </a:r>
            <a:r>
              <a:rPr lang="zh-CN" altLang="en-US" sz="900"/>
              <a:t>郝卓</a:t>
            </a:r>
            <a:r>
              <a:rPr lang="en-US" altLang="zh-CN" sz="900"/>
              <a:t>,</a:t>
            </a:r>
            <a:r>
              <a:rPr lang="zh-CN" altLang="en-US" sz="900"/>
              <a:t>等</a:t>
            </a:r>
            <a:r>
              <a:rPr lang="en-US" altLang="zh-CN" sz="900"/>
              <a:t>. </a:t>
            </a:r>
            <a:r>
              <a:rPr lang="zh-CN" altLang="en-US" sz="900"/>
              <a:t>氢燃料电池汽车动力系统生命周期评价及关键参数对比</a:t>
            </a:r>
            <a:r>
              <a:rPr lang="en-US" altLang="zh-CN" sz="900"/>
              <a:t>[J]. </a:t>
            </a:r>
            <a:r>
              <a:rPr lang="zh-CN" altLang="en-US" sz="900"/>
              <a:t>环境科学</a:t>
            </a:r>
            <a:r>
              <a:rPr lang="en-US" altLang="zh-CN" sz="900"/>
              <a:t>,2022,43(8):4402-4412. DOI:10.13227/j.hjkx.202110178.</a:t>
            </a:r>
            <a:endParaRPr lang="en-US" altLang="zh-CN" sz="900"/>
          </a:p>
          <a:p>
            <a:r>
              <a:rPr lang="en-US" altLang="zh-CN" sz="900"/>
              <a:t>[12]</a:t>
            </a:r>
            <a:r>
              <a:rPr lang="zh-CN" altLang="en-US" sz="900"/>
              <a:t>王明昇</a:t>
            </a:r>
            <a:r>
              <a:rPr lang="en-US" altLang="zh-CN" sz="900"/>
              <a:t>. </a:t>
            </a:r>
            <a:r>
              <a:rPr lang="zh-CN" altLang="en-US" sz="900"/>
              <a:t>氢能源汽车与纯电动汽车发展现状探究</a:t>
            </a:r>
            <a:r>
              <a:rPr lang="en-US" altLang="zh-CN" sz="900"/>
              <a:t>[J]. </a:t>
            </a:r>
            <a:r>
              <a:rPr lang="zh-CN" altLang="en-US" sz="900"/>
              <a:t>内燃机与配件</a:t>
            </a:r>
            <a:r>
              <a:rPr lang="en-US" altLang="zh-CN" sz="900"/>
              <a:t>,2022(1):232-234. DOI:10.3969/j.issn.1674-957X.2022.01.075.</a:t>
            </a:r>
            <a:endParaRPr lang="en-US" altLang="zh-CN" sz="900"/>
          </a:p>
          <a:p>
            <a:r>
              <a:rPr lang="en-US" altLang="zh-CN" sz="900"/>
              <a:t>[13]</a:t>
            </a:r>
            <a:r>
              <a:rPr lang="zh-CN" altLang="en-US" sz="900"/>
              <a:t>王丽</a:t>
            </a:r>
            <a:r>
              <a:rPr lang="en-US" altLang="zh-CN" sz="900"/>
              <a:t>,</a:t>
            </a:r>
            <a:r>
              <a:rPr lang="zh-CN" altLang="en-US" sz="900"/>
              <a:t>刘斌</a:t>
            </a:r>
            <a:r>
              <a:rPr lang="en-US" altLang="zh-CN" sz="900"/>
              <a:t>. </a:t>
            </a:r>
            <a:r>
              <a:rPr lang="zh-CN" altLang="en-US" sz="900"/>
              <a:t>氢能源汽车的关键技术分析及对策探讨</a:t>
            </a:r>
            <a:r>
              <a:rPr lang="en-US" altLang="zh-CN" sz="900"/>
              <a:t>[J]. </a:t>
            </a:r>
            <a:r>
              <a:rPr lang="zh-CN" altLang="en-US" sz="900"/>
              <a:t>工程研究</a:t>
            </a:r>
            <a:r>
              <a:rPr lang="en-US" altLang="zh-CN" sz="900"/>
              <a:t>-</a:t>
            </a:r>
            <a:r>
              <a:rPr lang="zh-CN" altLang="en-US" sz="900"/>
              <a:t>跨学科视野中的工程</a:t>
            </a:r>
            <a:r>
              <a:rPr lang="en-US" altLang="zh-CN" sz="900"/>
              <a:t>,2017,9(5):439-445. DOI:10.3724/SP.J.1224.2017.00439.</a:t>
            </a:r>
            <a:endParaRPr lang="en-US" altLang="zh-CN" sz="900"/>
          </a:p>
          <a:p>
            <a:r>
              <a:rPr lang="en-US" altLang="zh-CN" sz="900"/>
              <a:t>[14]</a:t>
            </a:r>
            <a:r>
              <a:rPr lang="zh-CN" altLang="en-US" sz="900"/>
              <a:t>李政贤</a:t>
            </a:r>
            <a:r>
              <a:rPr lang="en-US" altLang="zh-CN" sz="900"/>
              <a:t>,</a:t>
            </a:r>
            <a:r>
              <a:rPr lang="zh-CN" altLang="en-US" sz="900"/>
              <a:t>杨辉</a:t>
            </a:r>
            <a:r>
              <a:rPr lang="en-US" altLang="zh-CN" sz="900"/>
              <a:t>,</a:t>
            </a:r>
            <a:r>
              <a:rPr lang="zh-CN" altLang="en-US" sz="900"/>
              <a:t>李一凡</a:t>
            </a:r>
            <a:r>
              <a:rPr lang="en-US" altLang="zh-CN" sz="900"/>
              <a:t>. </a:t>
            </a:r>
            <a:r>
              <a:rPr lang="zh-CN" altLang="en-US" sz="900"/>
              <a:t>燃料电池汽车产业发展瓶颈及应对策略</a:t>
            </a:r>
            <a:r>
              <a:rPr lang="en-US" altLang="zh-CN" sz="900"/>
              <a:t>[J]. </a:t>
            </a:r>
            <a:r>
              <a:rPr lang="zh-CN" altLang="en-US" sz="900"/>
              <a:t>商用汽车</a:t>
            </a:r>
            <a:r>
              <a:rPr lang="en-US" altLang="zh-CN" sz="900"/>
              <a:t>,2023(4):90-92. DOI:10.20042/j.cnki.1009-4903.2023.04.009.</a:t>
            </a:r>
            <a:endParaRPr lang="en-US" altLang="zh-CN" sz="900"/>
          </a:p>
          <a:p>
            <a:r>
              <a:rPr lang="en-US" altLang="zh-CN" sz="900"/>
              <a:t>[15]</a:t>
            </a:r>
            <a:r>
              <a:rPr lang="zh-CN" altLang="en-US" sz="900"/>
              <a:t>邵志刚</a:t>
            </a:r>
            <a:r>
              <a:rPr lang="en-US" altLang="zh-CN" sz="900"/>
              <a:t>.</a:t>
            </a:r>
            <a:r>
              <a:rPr lang="zh-CN" altLang="en-US" sz="900"/>
              <a:t>衣宝廉</a:t>
            </a:r>
            <a:r>
              <a:rPr lang="en-US" altLang="zh-CN" sz="900"/>
              <a:t>.(2019).</a:t>
            </a:r>
            <a:r>
              <a:rPr lang="zh-CN" altLang="en-US" sz="900"/>
              <a:t>氢能与燃料电池发展现状及展望</a:t>
            </a:r>
            <a:r>
              <a:rPr lang="en-US" altLang="zh-CN" sz="900"/>
              <a:t>.</a:t>
            </a:r>
            <a:r>
              <a:rPr lang="zh-CN" altLang="en-US" sz="900"/>
              <a:t>中国科学院院刊</a:t>
            </a:r>
            <a:r>
              <a:rPr lang="en-US" altLang="zh-CN" sz="900"/>
              <a:t>,34(04),469-477.DOI:10.16418/j.issn.1000-3045.2019.04.012.</a:t>
            </a:r>
            <a:endParaRPr lang="en-US" altLang="zh-CN" sz="900"/>
          </a:p>
          <a:p>
            <a:r>
              <a:rPr lang="en-US" altLang="zh-CN" sz="900"/>
              <a:t>[16]</a:t>
            </a:r>
            <a:r>
              <a:rPr lang="zh-CN" altLang="en-US" sz="900"/>
              <a:t>冯文</a:t>
            </a:r>
            <a:r>
              <a:rPr lang="en-US" altLang="zh-CN" sz="900"/>
              <a:t>,</a:t>
            </a:r>
            <a:r>
              <a:rPr lang="zh-CN" altLang="en-US" sz="900"/>
              <a:t>王淑娟</a:t>
            </a:r>
            <a:r>
              <a:rPr lang="en-US" altLang="zh-CN" sz="900"/>
              <a:t>,</a:t>
            </a:r>
            <a:r>
              <a:rPr lang="zh-CN" altLang="en-US" sz="900"/>
              <a:t>倪维斗</a:t>
            </a:r>
            <a:r>
              <a:rPr lang="en-US" altLang="zh-CN" sz="900"/>
              <a:t>,</a:t>
            </a:r>
            <a:r>
              <a:rPr lang="zh-CN" altLang="en-US" sz="900"/>
              <a:t>郑显玉</a:t>
            </a:r>
            <a:r>
              <a:rPr lang="en-US" altLang="zh-CN" sz="900"/>
              <a:t>.(2003).</a:t>
            </a:r>
            <a:r>
              <a:rPr lang="zh-CN" altLang="en-US" sz="900"/>
              <a:t>燃料电池汽车氢能系统的环境、经济和能源评价</a:t>
            </a:r>
            <a:r>
              <a:rPr lang="en-US" altLang="zh-CN" sz="900"/>
              <a:t>.</a:t>
            </a:r>
            <a:r>
              <a:rPr lang="zh-CN" altLang="en-US" sz="900"/>
              <a:t>太阳能学报</a:t>
            </a:r>
            <a:r>
              <a:rPr lang="en-US" altLang="zh-CN" sz="900"/>
              <a:t>,24(03),394-400.</a:t>
            </a:r>
            <a:endParaRPr lang="en-US" altLang="zh-CN" sz="900"/>
          </a:p>
          <a:p>
            <a:r>
              <a:rPr lang="en-US" altLang="zh-CN" sz="900"/>
              <a:t>[17]</a:t>
            </a:r>
            <a:r>
              <a:rPr lang="zh-CN" altLang="en-US" sz="900"/>
              <a:t>淄博市发展和改革委员会</a:t>
            </a:r>
            <a:r>
              <a:rPr lang="en-US" altLang="zh-CN" sz="900"/>
              <a:t>2023-05-08 </a:t>
            </a:r>
            <a:r>
              <a:rPr lang="zh-CN" altLang="en-US" sz="900"/>
              <a:t>《淄博市综合能源港布局专项规划（</a:t>
            </a:r>
            <a:r>
              <a:rPr lang="en-US" altLang="zh-CN" sz="900"/>
              <a:t>2023-2025</a:t>
            </a:r>
            <a:r>
              <a:rPr lang="zh-CN" altLang="en-US" sz="900"/>
              <a:t>年）》</a:t>
            </a:r>
            <a:r>
              <a:rPr lang="en-US" altLang="zh-CN" sz="900"/>
              <a:t> </a:t>
            </a:r>
            <a:r>
              <a:rPr lang="zh-CN" altLang="en-US" sz="900"/>
              <a:t>政策解读</a:t>
            </a:r>
            <a:endParaRPr lang="zh-CN" altLang="en-US" sz="900"/>
          </a:p>
          <a:p>
            <a:r>
              <a:rPr lang="en-US" altLang="zh-CN" sz="900"/>
              <a:t>[18]</a:t>
            </a:r>
            <a:r>
              <a:rPr lang="zh-CN" altLang="en-US" sz="900"/>
              <a:t>张林海</a:t>
            </a:r>
            <a:r>
              <a:rPr lang="en-US" altLang="zh-CN" sz="900"/>
              <a:t>,</a:t>
            </a:r>
            <a:r>
              <a:rPr lang="zh-CN" altLang="en-US" sz="900"/>
              <a:t>丁学强</a:t>
            </a:r>
            <a:r>
              <a:rPr lang="en-US" altLang="zh-CN" sz="900"/>
              <a:t>,</a:t>
            </a:r>
            <a:r>
              <a:rPr lang="zh-CN" altLang="en-US" sz="900"/>
              <a:t>张新</a:t>
            </a:r>
            <a:r>
              <a:rPr lang="en-US" altLang="zh-CN" sz="900"/>
              <a:t>,</a:t>
            </a:r>
            <a:r>
              <a:rPr lang="zh-CN" altLang="en-US" sz="900"/>
              <a:t>等</a:t>
            </a:r>
            <a:r>
              <a:rPr lang="en-US" altLang="zh-CN" sz="900"/>
              <a:t>. </a:t>
            </a:r>
            <a:r>
              <a:rPr lang="zh-CN" altLang="en-US" sz="900"/>
              <a:t>储氢技术研究现状及进展</a:t>
            </a:r>
            <a:r>
              <a:rPr lang="en-US" altLang="zh-CN" sz="900"/>
              <a:t>[J]. </a:t>
            </a:r>
            <a:r>
              <a:rPr lang="zh-CN" altLang="en-US" sz="900"/>
              <a:t>中外能源</a:t>
            </a:r>
            <a:r>
              <a:rPr lang="en-US" altLang="zh-CN" sz="900"/>
              <a:t>,2024,29(4):17-27.</a:t>
            </a:r>
            <a:endParaRPr lang="en-US" altLang="zh-CN" sz="900"/>
          </a:p>
          <a:p>
            <a:r>
              <a:rPr lang="en-US" altLang="zh-CN" sz="900"/>
              <a:t>[19]</a:t>
            </a:r>
            <a:r>
              <a:rPr lang="zh-CN" altLang="en-US" sz="900"/>
              <a:t>高继</a:t>
            </a:r>
            <a:r>
              <a:rPr lang="en-US" altLang="zh-CN" sz="900"/>
              <a:t>,</a:t>
            </a:r>
            <a:r>
              <a:rPr lang="zh-CN" altLang="en-US" sz="900"/>
              <a:t>包忠峰</a:t>
            </a:r>
            <a:r>
              <a:rPr lang="en-US" altLang="zh-CN" sz="900"/>
              <a:t>,</a:t>
            </a:r>
            <a:r>
              <a:rPr lang="zh-CN" altLang="en-US" sz="900"/>
              <a:t>张宗辉</a:t>
            </a:r>
            <a:r>
              <a:rPr lang="en-US" altLang="zh-CN" sz="900"/>
              <a:t>,</a:t>
            </a:r>
            <a:r>
              <a:rPr lang="zh-CN" altLang="en-US" sz="900"/>
              <a:t>等</a:t>
            </a:r>
            <a:r>
              <a:rPr lang="en-US" altLang="zh-CN" sz="900"/>
              <a:t>. </a:t>
            </a:r>
            <a:r>
              <a:rPr lang="zh-CN" altLang="en-US" sz="900"/>
              <a:t>燃料电池系统中氢气储存与输送技术的创新研究</a:t>
            </a:r>
            <a:r>
              <a:rPr lang="en-US" altLang="zh-CN" sz="900"/>
              <a:t>[J]. </a:t>
            </a:r>
            <a:r>
              <a:rPr lang="zh-CN" altLang="en-US" sz="900"/>
              <a:t>流程工业</a:t>
            </a:r>
            <a:r>
              <a:rPr lang="en-US" altLang="zh-CN" sz="900"/>
              <a:t>,2024(5):16-18.</a:t>
            </a:r>
            <a:endParaRPr lang="en-US" altLang="zh-CN" sz="900"/>
          </a:p>
          <a:p>
            <a:r>
              <a:rPr lang="en-US" altLang="zh-CN" sz="900"/>
              <a:t>[20]</a:t>
            </a:r>
            <a:r>
              <a:rPr lang="zh-CN" altLang="en-US" sz="900"/>
              <a:t>王冉</a:t>
            </a:r>
            <a:r>
              <a:rPr lang="en-US" altLang="zh-CN" sz="900"/>
              <a:t>, </a:t>
            </a:r>
            <a:r>
              <a:rPr lang="zh-CN" altLang="en-US" sz="900"/>
              <a:t>刘侃</a:t>
            </a:r>
            <a:r>
              <a:rPr lang="en-US" altLang="zh-CN" sz="900"/>
              <a:t>. </a:t>
            </a:r>
            <a:r>
              <a:rPr lang="zh-CN" altLang="en-US" sz="900"/>
              <a:t>国内外氢能汽车发展现状及对我国未来氢能产业发展的思考</a:t>
            </a:r>
            <a:r>
              <a:rPr lang="en-US" altLang="zh-CN" sz="900"/>
              <a:t>[J]. </a:t>
            </a:r>
            <a:r>
              <a:rPr lang="zh-CN" altLang="en-US" sz="900"/>
              <a:t>环境与可持续发展</a:t>
            </a:r>
            <a:r>
              <a:rPr lang="en-US" altLang="zh-CN" sz="900"/>
              <a:t>, 2022(3): 44-52. DOI:10.19758/j.cnki.issn1673-288x.2022203044.</a:t>
            </a:r>
            <a:endParaRPr lang="en-US" altLang="zh-CN" sz="900"/>
          </a:p>
          <a:p>
            <a:r>
              <a:rPr lang="en-US" altLang="zh-CN" sz="900"/>
              <a:t>[21] </a:t>
            </a:r>
            <a:r>
              <a:rPr lang="zh-CN" altLang="en-US" sz="900"/>
              <a:t>嘉兴市推动氢能产业发展财政补助实施细则</a:t>
            </a:r>
            <a:r>
              <a:rPr lang="en-US" altLang="zh-CN" sz="900"/>
              <a:t>. </a:t>
            </a:r>
            <a:r>
              <a:rPr lang="zh-CN" altLang="en-US" sz="900"/>
              <a:t>嘉兴市人民政府</a:t>
            </a:r>
            <a:r>
              <a:rPr lang="en-US" altLang="zh-CN" sz="900"/>
              <a:t>.2022-01-01</a:t>
            </a:r>
            <a:endParaRPr lang="en-US" altLang="zh-CN" sz="900"/>
          </a:p>
          <a:p>
            <a:r>
              <a:rPr lang="en-US" altLang="zh-CN" sz="900"/>
              <a:t>[22] </a:t>
            </a:r>
            <a:r>
              <a:rPr lang="zh-CN" altLang="en-US" sz="900"/>
              <a:t>关于加快氢能和燃料电池汽车产业发展及示范应用的若干措施</a:t>
            </a:r>
            <a:r>
              <a:rPr lang="en-US" altLang="zh-CN" sz="900"/>
              <a:t>. </a:t>
            </a:r>
            <a:r>
              <a:rPr lang="zh-CN" altLang="en-US" sz="900"/>
              <a:t>中国（上海）自由贸易试验区临港新片区管理委员会</a:t>
            </a:r>
            <a:r>
              <a:rPr lang="en-US" altLang="zh-CN" sz="900"/>
              <a:t>.2021-11-03</a:t>
            </a:r>
            <a:endParaRPr lang="en-US" altLang="zh-CN" sz="900"/>
          </a:p>
        </p:txBody>
      </p:sp>
      <p:pic>
        <p:nvPicPr>
          <p:cNvPr id="16" name="图片 5" descr="f2"/>
          <p:cNvPicPr>
            <a:picLocks noChangeAspect="1"/>
          </p:cNvPicPr>
          <p:nvPr/>
        </p:nvPicPr>
        <p:blipFill>
          <a:blip r:embed="rId2"/>
          <a:stretch>
            <a:fillRect/>
          </a:stretch>
        </p:blipFill>
        <p:spPr>
          <a:xfrm>
            <a:off x="6491923" y="47625"/>
            <a:ext cx="2606675" cy="2218690"/>
          </a:xfrm>
          <a:prstGeom prst="rect">
            <a:avLst/>
          </a:prstGeom>
        </p:spPr>
      </p:pic>
      <p:pic>
        <p:nvPicPr>
          <p:cNvPr id="17" name="图片 4" descr="f1"/>
          <p:cNvPicPr>
            <a:picLocks noChangeAspect="1"/>
          </p:cNvPicPr>
          <p:nvPr/>
        </p:nvPicPr>
        <p:blipFill>
          <a:blip r:embed="rId3"/>
          <a:stretch>
            <a:fillRect/>
          </a:stretch>
        </p:blipFill>
        <p:spPr>
          <a:xfrm>
            <a:off x="6492240" y="2221230"/>
            <a:ext cx="2566670" cy="2203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3750" dirty="0"/>
          </a:p>
        </p:txBody>
      </p:sp>
      <p:sp>
        <p:nvSpPr>
          <p:cNvPr id="4" name="Shape 1"/>
          <p:cNvSpPr/>
          <p:nvPr/>
        </p:nvSpPr>
        <p:spPr>
          <a:xfrm>
            <a:off x="571500" y="3014663"/>
            <a:ext cx="604838" cy="114300"/>
          </a:xfrm>
          <a:prstGeom prst="rect">
            <a:avLst/>
          </a:prstGeom>
          <a:solidFill>
            <a:srgbClr val="00773D"/>
          </a:solidFill>
        </p:spPr>
      </p:sp>
      <p:sp>
        <p:nvSpPr>
          <p:cNvPr id="5" name="Text 2"/>
          <p:cNvSpPr/>
          <p:nvPr/>
        </p:nvSpPr>
        <p:spPr>
          <a:xfrm>
            <a:off x="571500" y="3462337"/>
            <a:ext cx="8001000" cy="190500"/>
          </a:xfrm>
          <a:prstGeom prst="rect">
            <a:avLst/>
          </a:prstGeom>
          <a:noFill/>
        </p:spPr>
        <p:txBody>
          <a:bodyPr vert="horz" wrap="square" lIns="0" tIns="0" rIns="0" bIns="0" rtlCol="0" anchor="ctr"/>
          <a:lstStyle/>
          <a:p>
            <a:pPr marL="0" indent="0" algn="l">
              <a:lnSpc>
                <a:spcPts val="1500"/>
              </a:lnSpc>
              <a:buNone/>
            </a:pP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章节一 问题缘起：重载物流脱碳困境</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碳排放</a:t>
            </a:r>
            <a:r>
              <a:rPr lang="zh-CN" alt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a:t>
            </a: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柴油车</a:t>
            </a: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VS纯电重卡</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custDataLst>
              <p:tags r:id="rId2"/>
            </p:custDataLst>
          </p:nvPr>
        </p:nvSpPr>
        <p:spPr>
          <a:xfrm>
            <a:off x="571500" y="11811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7" name="Text 4"/>
          <p:cNvSpPr/>
          <p:nvPr>
            <p:custDataLst>
              <p:tags r:id="rId3"/>
            </p:custDataLst>
          </p:nvPr>
        </p:nvSpPr>
        <p:spPr>
          <a:xfrm>
            <a:off x="571500" y="15097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碳排现状</a:t>
            </a:r>
            <a:endParaRPr lang="en-US" sz="1200" dirty="0"/>
          </a:p>
        </p:txBody>
      </p:sp>
      <p:sp>
        <p:nvSpPr>
          <p:cNvPr id="8" name="Text 5"/>
          <p:cNvSpPr/>
          <p:nvPr>
            <p:custDataLst>
              <p:tags r:id="rId4"/>
            </p:custDataLst>
          </p:nvPr>
        </p:nvSpPr>
        <p:spPr>
          <a:xfrm>
            <a:off x="571500" y="1757363"/>
            <a:ext cx="1714500"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公路货运占总碳排30%，重卡贡献显著，亟需绿色转型。</a:t>
            </a:r>
            <a:endParaRPr lang="en-US" sz="1050" dirty="0"/>
          </a:p>
        </p:txBody>
      </p:sp>
      <p:sp>
        <p:nvSpPr>
          <p:cNvPr id="9" name="Text 6"/>
          <p:cNvSpPr/>
          <p:nvPr>
            <p:custDataLst>
              <p:tags r:id="rId5"/>
            </p:custDataLst>
          </p:nvPr>
        </p:nvSpPr>
        <p:spPr>
          <a:xfrm>
            <a:off x="2667000" y="11811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0" name="Text 7"/>
          <p:cNvSpPr/>
          <p:nvPr>
            <p:custDataLst>
              <p:tags r:id="rId6"/>
            </p:custDataLst>
          </p:nvPr>
        </p:nvSpPr>
        <p:spPr>
          <a:xfrm>
            <a:off x="2667000" y="15097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纯电重卡潜力</a:t>
            </a:r>
            <a:endParaRPr lang="en-US" sz="1200" dirty="0"/>
          </a:p>
        </p:txBody>
      </p:sp>
      <p:sp>
        <p:nvSpPr>
          <p:cNvPr id="11" name="Text 8"/>
          <p:cNvSpPr/>
          <p:nvPr>
            <p:custDataLst>
              <p:tags r:id="rId7"/>
            </p:custDataLst>
          </p:nvPr>
        </p:nvSpPr>
        <p:spPr>
          <a:xfrm>
            <a:off x="2667000" y="1757363"/>
            <a:ext cx="1714500" cy="4191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零排放，但续航、充电时间成挑战，适应特定场景。</a:t>
            </a:r>
            <a:endParaRPr lang="en-US" sz="1050" dirty="0"/>
          </a:p>
        </p:txBody>
      </p:sp>
      <p:sp>
        <p:nvSpPr>
          <p:cNvPr id="12" name="Text 9"/>
          <p:cNvSpPr/>
          <p:nvPr>
            <p:custDataLst>
              <p:tags r:id="rId8"/>
            </p:custDataLst>
          </p:nvPr>
        </p:nvSpPr>
        <p:spPr>
          <a:xfrm>
            <a:off x="4762500" y="11811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3" name="Text 10"/>
          <p:cNvSpPr/>
          <p:nvPr>
            <p:custDataLst>
              <p:tags r:id="rId9"/>
            </p:custDataLst>
          </p:nvPr>
        </p:nvSpPr>
        <p:spPr>
          <a:xfrm>
            <a:off x="4762500" y="15097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柴油车局限</a:t>
            </a:r>
            <a:endParaRPr lang="en-US" sz="1200" dirty="0"/>
          </a:p>
        </p:txBody>
      </p:sp>
      <p:sp>
        <p:nvSpPr>
          <p:cNvPr id="14" name="Text 11"/>
          <p:cNvSpPr/>
          <p:nvPr>
            <p:custDataLst>
              <p:tags r:id="rId10"/>
            </p:custDataLst>
          </p:nvPr>
        </p:nvSpPr>
        <p:spPr>
          <a:xfrm>
            <a:off x="4762500" y="1757363"/>
            <a:ext cx="1714500" cy="4191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高碳足迹，依赖化石燃料，面临环保法规压力。</a:t>
            </a:r>
            <a:endParaRPr lang="en-US" sz="1050" dirty="0"/>
          </a:p>
        </p:txBody>
      </p:sp>
      <p:sp>
        <p:nvSpPr>
          <p:cNvPr id="15" name="Text 12"/>
          <p:cNvSpPr/>
          <p:nvPr>
            <p:custDataLst>
              <p:tags r:id="rId11"/>
            </p:custDataLst>
          </p:nvPr>
        </p:nvSpPr>
        <p:spPr>
          <a:xfrm>
            <a:off x="6858000" y="11811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6" name="Text 13"/>
          <p:cNvSpPr/>
          <p:nvPr>
            <p:custDataLst>
              <p:tags r:id="rId12"/>
            </p:custDataLst>
          </p:nvPr>
        </p:nvSpPr>
        <p:spPr>
          <a:xfrm>
            <a:off x="6858000" y="15097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场景对比</a:t>
            </a:r>
            <a:endParaRPr lang="en-US" sz="1200" dirty="0"/>
          </a:p>
        </p:txBody>
      </p:sp>
      <p:sp>
        <p:nvSpPr>
          <p:cNvPr id="17" name="Text 14"/>
          <p:cNvSpPr/>
          <p:nvPr>
            <p:custDataLst>
              <p:tags r:id="rId13"/>
            </p:custDataLst>
          </p:nvPr>
        </p:nvSpPr>
        <p:spPr>
          <a:xfrm>
            <a:off x="6426835" y="1861185"/>
            <a:ext cx="2371090" cy="69469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柴油车仍主导长途场景，但电动重卡在 ​​区域干线（如长三角城际）​​ 开始渗透，需依赖 ​​换电模式​​（如宁德时代EVOGO，5分钟换电）突破补能瓶颈</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t>
            </a:r>
            <a:endPar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9" name="图片 18"/>
          <p:cNvPicPr/>
          <p:nvPr/>
        </p:nvPicPr>
        <p:blipFill>
          <a:blip r:embed="rId14"/>
          <a:stretch>
            <a:fillRect/>
          </a:stretch>
        </p:blipFill>
        <p:spPr>
          <a:xfrm>
            <a:off x="271145" y="2660015"/>
            <a:ext cx="2183765" cy="2059940"/>
          </a:xfrm>
          <a:prstGeom prst="rect">
            <a:avLst/>
          </a:prstGeom>
        </p:spPr>
      </p:pic>
      <p:pic>
        <p:nvPicPr>
          <p:cNvPr id="20" name="图片 19"/>
          <p:cNvPicPr/>
          <p:nvPr/>
        </p:nvPicPr>
        <p:blipFill>
          <a:blip r:embed="rId15"/>
          <a:stretch>
            <a:fillRect/>
          </a:stretch>
        </p:blipFill>
        <p:spPr>
          <a:xfrm>
            <a:off x="2941320" y="2630170"/>
            <a:ext cx="3001645" cy="1975485"/>
          </a:xfrm>
          <a:prstGeom prst="rect">
            <a:avLst/>
          </a:prstGeom>
        </p:spPr>
      </p:pic>
      <p:pic>
        <p:nvPicPr>
          <p:cNvPr id="22" name="图片 21" descr="b9bcaca7b42f91eca2fc5a0ae079efa"/>
          <p:cNvPicPr>
            <a:picLocks noChangeAspect="1"/>
          </p:cNvPicPr>
          <p:nvPr/>
        </p:nvPicPr>
        <p:blipFill>
          <a:blip r:embed="rId16"/>
          <a:stretch>
            <a:fillRect/>
          </a:stretch>
        </p:blipFill>
        <p:spPr>
          <a:xfrm>
            <a:off x="5985510" y="2848610"/>
            <a:ext cx="3079750" cy="17329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16" name="Image 0" descr="preencoded.png"/>
          <p:cNvPicPr>
            <a:picLocks noChangeAspect="1"/>
          </p:cNvPicPr>
          <p:nvPr/>
        </p:nvPicPr>
        <p:blipFill>
          <a:blip r:embed="rId1"/>
          <a:srcRect/>
          <a:stretch>
            <a:fillRect/>
          </a:stretch>
        </p:blipFill>
        <p:spPr>
          <a:xfrm flipH="1">
            <a:off x="-102235"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5286375" y="0"/>
            <a:ext cx="3857625" cy="5143500"/>
          </a:xfrm>
          <a:prstGeom prst="rect">
            <a:avLst/>
          </a:prstGeom>
        </p:spPr>
      </p:pic>
      <p:sp>
        <p:nvSpPr>
          <p:cNvPr id="5" name="Text 1"/>
          <p:cNvSpPr/>
          <p:nvPr/>
        </p:nvSpPr>
        <p:spPr>
          <a:xfrm>
            <a:off x="440055" y="145415"/>
            <a:ext cx="4038600" cy="91694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全国物流干线行车</a:t>
            </a:r>
            <a:r>
              <a:rPr lang="zh-CN" alt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碳排情况</a:t>
            </a:r>
            <a:endParaRPr lang="zh-CN" alt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6" name="Text 2"/>
          <p:cNvSpPr/>
          <p:nvPr/>
        </p:nvSpPr>
        <p:spPr>
          <a:xfrm>
            <a:off x="571500" y="15430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custDataLst>
              <p:tags r:id="rId3"/>
            </p:custDataLst>
          </p:nvPr>
        </p:nvSpPr>
        <p:spPr>
          <a:xfrm>
            <a:off x="327660" y="1062990"/>
            <a:ext cx="1881187" cy="209550"/>
          </a:xfrm>
          <a:prstGeom prst="rect">
            <a:avLst/>
          </a:prstGeom>
          <a:noFill/>
        </p:spPr>
        <p:txBody>
          <a:bodyPr vert="horz" wrap="square" lIns="0" tIns="0" rIns="0" bIns="0" rtlCol="0" anchor="ctr"/>
          <a:lstStyle/>
          <a:p>
            <a:pPr marL="0" algn="l">
              <a:lnSpc>
                <a:spcPts val="1650"/>
              </a:lnSpc>
              <a:buClrTx/>
              <a:buSzTx/>
              <a:buFontTx/>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公路货运成碳排主力</a:t>
            </a:r>
            <a:endPar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4"/>
          <p:cNvSpPr/>
          <p:nvPr>
            <p:custDataLst>
              <p:tags r:id="rId4"/>
            </p:custDataLst>
          </p:nvPr>
        </p:nvSpPr>
        <p:spPr>
          <a:xfrm>
            <a:off x="327660" y="1310640"/>
            <a:ext cx="1881187" cy="628650"/>
          </a:xfrm>
          <a:prstGeom prst="rect">
            <a:avLst/>
          </a:prstGeom>
          <a:noFill/>
        </p:spPr>
        <p:txBody>
          <a:bodyPr vert="horz" wrap="square" lIns="0" tIns="0" rIns="0" bIns="0" rtlCol="0" anchor="ctr"/>
          <a:lstStyle/>
          <a:p>
            <a:pPr marL="0" algn="l">
              <a:lnSpc>
                <a:spcPts val="1650"/>
              </a:lnSpc>
              <a:buClrTx/>
              <a:buSzTx/>
              <a:buFontTx/>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IEA 2023报告：中国干线物流碳排放量占全球同领域 ​​28%，远超美国（12%）、欧盟（9%）</a:t>
            </a:r>
            <a:endPar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5"/>
          <p:cNvSpPr/>
          <p:nvPr>
            <p:custDataLst>
              <p:tags r:id="rId5"/>
            </p:custDataLst>
          </p:nvPr>
        </p:nvSpPr>
        <p:spPr>
          <a:xfrm>
            <a:off x="2589848" y="106299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三大走廊集中度高</a:t>
            </a:r>
            <a:r>
              <a:rPr lang="en-US" altLang="zh-CN" sz="1200" dirty="0"/>
              <a:t>​</a:t>
            </a:r>
            <a:endParaRPr lang="en-US" altLang="zh-CN" sz="1200" dirty="0"/>
          </a:p>
        </p:txBody>
      </p:sp>
      <p:sp>
        <p:nvSpPr>
          <p:cNvPr id="10" name="Text 6"/>
          <p:cNvSpPr/>
          <p:nvPr>
            <p:custDataLst>
              <p:tags r:id="rId6"/>
            </p:custDataLst>
          </p:nvPr>
        </p:nvSpPr>
        <p:spPr>
          <a:xfrm>
            <a:off x="2589848" y="1310640"/>
            <a:ext cx="1881187" cy="628650"/>
          </a:xfrm>
          <a:prstGeom prst="rect">
            <a:avLst/>
          </a:prstGeom>
          <a:noFill/>
        </p:spPr>
        <p:txBody>
          <a:bodyPr vert="horz" wrap="square" lIns="0" tIns="0" rIns="0" bIns="0" rtlCol="0" anchor="ctr"/>
          <a:lstStyle/>
          <a:p>
            <a:pPr marL="0" indent="0" algn="l">
              <a:lnSpc>
                <a:spcPts val="1650"/>
              </a:lnSpc>
              <a:buNone/>
            </a:pP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见表，</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G15</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沈海高速、</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G4</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京港澳高速、</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G30</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连霍高速等</a:t>
            </a:r>
            <a:endPar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7"/>
          <p:cNvSpPr/>
          <p:nvPr>
            <p:custDataLst>
              <p:tags r:id="rId7"/>
            </p:custDataLst>
          </p:nvPr>
        </p:nvSpPr>
        <p:spPr>
          <a:xfrm>
            <a:off x="327660" y="212979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柴油重卡占绝对主导</a:t>
            </a:r>
            <a:r>
              <a:rPr lang="en-US" altLang="zh-CN" sz="1200" dirty="0"/>
              <a:t>​</a:t>
            </a:r>
            <a:endParaRPr lang="en-US" altLang="zh-CN" sz="1200" dirty="0"/>
          </a:p>
        </p:txBody>
      </p:sp>
      <p:sp>
        <p:nvSpPr>
          <p:cNvPr id="12" name="Text 8"/>
          <p:cNvSpPr/>
          <p:nvPr>
            <p:custDataLst>
              <p:tags r:id="rId8"/>
            </p:custDataLst>
          </p:nvPr>
        </p:nvSpPr>
        <p:spPr>
          <a:xfrm>
            <a:off x="66040" y="2529840"/>
            <a:ext cx="2170430" cy="680085"/>
          </a:xfrm>
          <a:prstGeom prst="rect">
            <a:avLst/>
          </a:prstGeom>
          <a:noFill/>
        </p:spPr>
        <p:txBody>
          <a:bodyPr vert="horz" wrap="square" lIns="0" tIns="0" rIns="0" bIns="0" rtlCol="0" anchor="ctr"/>
          <a:lstStyle/>
          <a:p>
            <a:pPr marL="0" algn="l">
              <a:lnSpc>
                <a:spcPts val="1650"/>
              </a:lnSpc>
              <a:buClrTx/>
              <a:buSzTx/>
              <a:buFontTx/>
              <a:buNone/>
            </a:pP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至</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2023</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年，</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全国柴油重卡保有量 ​​840万辆​​，国六柴油重卡百公里碳排放 ​​270kg​​，较纯电车型高 ​​400%​​，现存柴油重卡 ​​60%​​ 为国四及以下标准，淘汰周期需8-10年</a:t>
            </a:r>
            <a:endPar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9"/>
          <p:cNvSpPr/>
          <p:nvPr>
            <p:custDataLst>
              <p:tags r:id="rId9"/>
            </p:custDataLst>
          </p:nvPr>
        </p:nvSpPr>
        <p:spPr>
          <a:xfrm>
            <a:off x="2616518" y="2129790"/>
            <a:ext cx="1881187" cy="209550"/>
          </a:xfrm>
          <a:prstGeom prst="rect">
            <a:avLst/>
          </a:prstGeom>
          <a:noFill/>
        </p:spPr>
        <p:txBody>
          <a:bodyPr vert="horz" wrap="square" lIns="0" tIns="0" rIns="0" bIns="0" rtlCol="0" anchor="ctr"/>
          <a:lstStyle/>
          <a:p>
            <a:pPr marL="0" algn="l">
              <a:lnSpc>
                <a:spcPts val="1650"/>
              </a:lnSpc>
              <a:buClrTx/>
              <a:buSzTx/>
              <a:buFontTx/>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夜间排放强度激增​</a:t>
            </a:r>
            <a:endPar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10"/>
          <p:cNvSpPr/>
          <p:nvPr>
            <p:custDataLst>
              <p:tags r:id="rId10"/>
            </p:custDataLst>
          </p:nvPr>
        </p:nvSpPr>
        <p:spPr>
          <a:xfrm>
            <a:off x="2590165" y="2454910"/>
            <a:ext cx="2019300" cy="831215"/>
          </a:xfrm>
          <a:prstGeom prst="rect">
            <a:avLst/>
          </a:prstGeom>
          <a:noFill/>
        </p:spPr>
        <p:txBody>
          <a:bodyPr vert="horz" wrap="square" lIns="0" tIns="0" rIns="0" bIns="0" rtlCol="0" anchor="ctr"/>
          <a:lstStyle/>
          <a:p>
            <a:pPr marL="0" algn="l">
              <a:lnSpc>
                <a:spcPts val="1650"/>
              </a:lnSpc>
              <a:buClrTx/>
              <a:buSzTx/>
              <a:buFontTx/>
              <a:buNone/>
            </a:pP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2023年菜鸟网络数据：全国路网均值凌晨2:00-4:00碳排放强度达 ​​55吨CO₂/分钟，"双11"期间单日峰值碳排放增加 ​​210万吨​​</a:t>
            </a:r>
            <a:endPar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graphicFrame>
        <p:nvGraphicFramePr>
          <p:cNvPr id="15" name="表格 14"/>
          <p:cNvGraphicFramePr/>
          <p:nvPr/>
        </p:nvGraphicFramePr>
        <p:xfrm>
          <a:off x="39370" y="3550920"/>
          <a:ext cx="4839970" cy="838200"/>
        </p:xfrm>
        <a:graphic>
          <a:graphicData uri="http://schemas.openxmlformats.org/drawingml/2006/table">
            <a:tbl>
              <a:tblPr/>
              <a:tblGrid>
                <a:gridCol w="946785"/>
                <a:gridCol w="1988185"/>
                <a:gridCol w="876300"/>
                <a:gridCol w="1028700"/>
              </a:tblGrid>
              <a:tr h="157480">
                <a:tc>
                  <a:txBody>
                    <a:bodyPr/>
                    <a:p>
                      <a:r>
                        <a:rPr lang="zh-CN" altLang="en-US" sz="1100"/>
                        <a:t>走廊名称</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zh-CN" altLang="en-US" sz="1100"/>
                        <a:t>路段举例</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zh-CN" altLang="en-US" sz="1100"/>
                        <a:t>夜间车辆密度（辆</a:t>
                      </a:r>
                      <a:r>
                        <a:rPr lang="en-US" altLang="zh-CN" sz="1100"/>
                        <a:t>/</a:t>
                      </a:r>
                      <a:r>
                        <a:rPr lang="zh-CN" altLang="en-US" sz="1100"/>
                        <a:t>小时）</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zh-CN" altLang="en-US" sz="1100"/>
                        <a:t>碳排放强度（吨</a:t>
                      </a:r>
                      <a:r>
                        <a:rPr lang="en-US" altLang="zh-CN" sz="1100"/>
                        <a:t>CO₂/</a:t>
                      </a:r>
                      <a:r>
                        <a:rPr lang="zh-CN" altLang="en-US" sz="1100"/>
                        <a:t>小时）</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r>
              <a:tr h="157480">
                <a:tc>
                  <a:txBody>
                    <a:bodyPr/>
                    <a:p>
                      <a:r>
                        <a:rPr lang="zh-CN" altLang="en-US" sz="1100"/>
                        <a:t>东部沿海走廊</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en-US" altLang="zh-CN" sz="1100"/>
                        <a:t>G15</a:t>
                      </a:r>
                      <a:r>
                        <a:rPr lang="zh-CN" altLang="en-US" sz="1100"/>
                        <a:t>沈海高速（上海</a:t>
                      </a:r>
                      <a:r>
                        <a:rPr lang="en-US" altLang="zh-CN" sz="1100"/>
                        <a:t>-</a:t>
                      </a:r>
                      <a:r>
                        <a:rPr lang="zh-CN" altLang="en-US" sz="1100"/>
                        <a:t>深圳段）</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en-US" altLang="zh-CN" sz="1100"/>
                        <a:t>850</a:t>
                      </a:r>
                      <a:endParaRPr lang="en-US" altLang="zh-CN"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en-US" altLang="zh-CN" sz="1100"/>
                        <a:t>42.3</a:t>
                      </a:r>
                      <a:endParaRPr lang="en-US" altLang="zh-CN"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r>
              <a:tr h="157480">
                <a:tc>
                  <a:txBody>
                    <a:bodyPr/>
                    <a:p>
                      <a:r>
                        <a:rPr lang="zh-CN" altLang="en-US" sz="1100"/>
                        <a:t>南北干线走廊</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en-US" altLang="zh-CN" sz="1100"/>
                        <a:t>G4</a:t>
                      </a:r>
                      <a:r>
                        <a:rPr lang="zh-CN" altLang="en-US" sz="1100"/>
                        <a:t>京港澳高速（北京</a:t>
                      </a:r>
                      <a:r>
                        <a:rPr lang="en-US" altLang="zh-CN" sz="1100"/>
                        <a:t>-</a:t>
                      </a:r>
                      <a:r>
                        <a:rPr lang="zh-CN" altLang="en-US" sz="1100"/>
                        <a:t>广州段）</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en-US" altLang="zh-CN" sz="1100"/>
                        <a:t>720</a:t>
                      </a:r>
                      <a:endParaRPr lang="en-US" altLang="zh-CN"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en-US" altLang="zh-CN" sz="1100"/>
                        <a:t>35.8</a:t>
                      </a:r>
                      <a:endParaRPr lang="en-US" altLang="zh-CN"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r>
              <a:tr h="157480">
                <a:tc>
                  <a:txBody>
                    <a:bodyPr/>
                    <a:p>
                      <a:r>
                        <a:rPr lang="zh-CN" altLang="en-US" sz="1100"/>
                        <a:t>西部能源走廊</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en-US" altLang="zh-CN" sz="1100"/>
                        <a:t>G30</a:t>
                      </a:r>
                      <a:r>
                        <a:rPr lang="zh-CN" altLang="en-US" sz="1100"/>
                        <a:t>连霍高速（西安</a:t>
                      </a:r>
                      <a:r>
                        <a:rPr lang="en-US" altLang="zh-CN" sz="1100"/>
                        <a:t>-</a:t>
                      </a:r>
                      <a:r>
                        <a:rPr lang="zh-CN" altLang="en-US" sz="1100"/>
                        <a:t>乌鲁木齐段）</a:t>
                      </a:r>
                      <a:endParaRPr lang="zh-CN" altLang="en-US"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en-US" altLang="zh-CN" sz="1100"/>
                        <a:t>490</a:t>
                      </a:r>
                      <a:endParaRPr lang="en-US" altLang="zh-CN"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c>
                  <a:txBody>
                    <a:bodyPr/>
                    <a:p>
                      <a:r>
                        <a:rPr lang="en-US" altLang="zh-CN" sz="1100"/>
                        <a:t>24.4</a:t>
                      </a:r>
                      <a:endParaRPr lang="en-US" altLang="zh-CN" sz="1100"/>
                    </a:p>
                  </a:txBody>
                  <a:tcPr marL="0" marR="0" marT="0" marB="0" anchor="ctr" anchorCtr="0">
                    <a:lnL w="5080" cap="flat" cmpd="sng">
                      <a:solidFill>
                        <a:srgbClr val="D9D9D9"/>
                      </a:solidFill>
                      <a:prstDash val="solid"/>
                      <a:headEnd type="none" w="med" len="med"/>
                      <a:tailEnd type="none" w="med" len="med"/>
                    </a:lnL>
                    <a:lnR w="5080" cap="flat" cmpd="sng">
                      <a:solidFill>
                        <a:srgbClr val="D9D9D9"/>
                      </a:solidFill>
                      <a:prstDash val="solid"/>
                      <a:headEnd type="none" w="med" len="med"/>
                      <a:tailEnd type="none" w="med" len="med"/>
                    </a:lnR>
                    <a:lnT w="5080" cap="flat" cmpd="sng">
                      <a:solidFill>
                        <a:srgbClr val="D9D9D9"/>
                      </a:solidFill>
                      <a:prstDash val="solid"/>
                      <a:headEnd type="none" w="med" len="med"/>
                      <a:tailEnd type="none" w="med" len="med"/>
                    </a:lnT>
                    <a:lnB w="5080" cap="flat" cmpd="sng">
                      <a:solidFill>
                        <a:srgbClr val="D9D9D9"/>
                      </a:solidFill>
                      <a:prstDash val="solid"/>
                      <a:headEnd type="none" w="med" len="med"/>
                      <a:tailEnd type="none" w="med" len="med"/>
                    </a:lnB>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章节二 技术跃迁：三大核心突破路径</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286625"/>
          </a:xfrm>
          <a:prstGeom prst="rect">
            <a:avLst/>
          </a:prstGeom>
          <a:solidFill>
            <a:srgbClr val="FFFFFF"/>
          </a:solidFill>
        </p:spPr>
      </p:sp>
      <p:pic>
        <p:nvPicPr>
          <p:cNvPr id="3" name="Image 0" descr="preencoded.png"/>
          <p:cNvPicPr>
            <a:picLocks noChangeAspect="1"/>
          </p:cNvPicPr>
          <p:nvPr/>
        </p:nvPicPr>
        <p:blipFill>
          <a:blip r:embed="rId1"/>
          <a:srcRect l="14706" r="14706"/>
          <a:stretch>
            <a:fillRect/>
          </a:stretch>
        </p:blipFill>
        <p:spPr>
          <a:xfrm>
            <a:off x="0" y="0"/>
            <a:ext cx="9144000" cy="7286625"/>
          </a:xfrm>
          <a:prstGeom prst="rect">
            <a:avLst/>
          </a:prstGeom>
        </p:spPr>
      </p:pic>
      <p:sp>
        <p:nvSpPr>
          <p:cNvPr id="5" name="Text 1"/>
          <p:cNvSpPr/>
          <p:nvPr/>
        </p:nvSpPr>
        <p:spPr>
          <a:xfrm>
            <a:off x="4610100" y="66675"/>
            <a:ext cx="4483735" cy="655955"/>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燃料电池技术：发展路线及创新点</a:t>
            </a:r>
            <a:endParaRPr lang="en-US" sz="2250" dirty="0"/>
          </a:p>
        </p:txBody>
      </p:sp>
      <p:sp>
        <p:nvSpPr>
          <p:cNvPr id="6" name="Text 2"/>
          <p:cNvSpPr/>
          <p:nvPr/>
        </p:nvSpPr>
        <p:spPr>
          <a:xfrm>
            <a:off x="4429125" y="114300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2"/>
            </p:custDataLst>
          </p:nvPr>
        </p:nvPicPr>
        <p:blipFill>
          <a:blip r:embed="rId3"/>
          <a:srcRect/>
          <a:stretch>
            <a:fillRect/>
          </a:stretch>
        </p:blipFill>
        <p:spPr>
          <a:xfrm>
            <a:off x="4821555" y="640080"/>
            <a:ext cx="2052637" cy="2757488"/>
          </a:xfrm>
          <a:prstGeom prst="rect">
            <a:avLst/>
          </a:prstGeom>
        </p:spPr>
      </p:pic>
      <p:sp>
        <p:nvSpPr>
          <p:cNvPr id="8" name="Text 3"/>
          <p:cNvSpPr/>
          <p:nvPr>
            <p:custDataLst>
              <p:tags r:id="rId4"/>
            </p:custDataLst>
          </p:nvPr>
        </p:nvSpPr>
        <p:spPr>
          <a:xfrm>
            <a:off x="5173980" y="142113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发展路线概览</a:t>
            </a:r>
            <a:endParaRPr lang="en-US" sz="1200" dirty="0"/>
          </a:p>
        </p:txBody>
      </p:sp>
      <p:sp>
        <p:nvSpPr>
          <p:cNvPr id="9" name="Text 4"/>
          <p:cNvSpPr/>
          <p:nvPr>
            <p:custDataLst>
              <p:tags r:id="rId5"/>
            </p:custDataLst>
          </p:nvPr>
        </p:nvSpPr>
        <p:spPr>
          <a:xfrm>
            <a:off x="5173980" y="1711643"/>
            <a:ext cx="1347788" cy="12954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燃料电池技术历经数十年演进，从早期的碱性燃料电池到PEMFC，再到SOFC，每一步都向着更高效率、更低成本迈进。</a:t>
            </a:r>
            <a:endParaRPr lang="en-US" sz="1050" dirty="0"/>
          </a:p>
        </p:txBody>
      </p:sp>
      <p:pic>
        <p:nvPicPr>
          <p:cNvPr id="10" name="Image 3" descr="preencoded.png"/>
          <p:cNvPicPr>
            <a:picLocks noChangeAspect="1"/>
          </p:cNvPicPr>
          <p:nvPr/>
        </p:nvPicPr>
        <p:blipFill>
          <a:blip r:embed="rId6"/>
          <a:srcRect/>
          <a:stretch>
            <a:fillRect/>
          </a:stretch>
        </p:blipFill>
        <p:spPr>
          <a:xfrm>
            <a:off x="6725602" y="640080"/>
            <a:ext cx="2052637" cy="2757488"/>
          </a:xfrm>
          <a:prstGeom prst="rect">
            <a:avLst/>
          </a:prstGeom>
        </p:spPr>
      </p:pic>
      <p:sp>
        <p:nvSpPr>
          <p:cNvPr id="11" name="Text 5"/>
          <p:cNvSpPr/>
          <p:nvPr/>
        </p:nvSpPr>
        <p:spPr>
          <a:xfrm>
            <a:off x="7226618" y="142113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创新点聚焦</a:t>
            </a:r>
            <a:endParaRPr lang="en-US" sz="1200" dirty="0"/>
          </a:p>
        </p:txBody>
      </p:sp>
      <p:sp>
        <p:nvSpPr>
          <p:cNvPr id="12" name="Text 6"/>
          <p:cNvSpPr/>
          <p:nvPr/>
        </p:nvSpPr>
        <p:spPr>
          <a:xfrm>
            <a:off x="7226618" y="1711643"/>
            <a:ext cx="1347788"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新材料应用与工艺优化，如非贵金属催化剂、薄型电解质膜，显著提升性能与耐用性，降低成本门槛。</a:t>
            </a:r>
            <a:endParaRPr lang="en-US" sz="1050" dirty="0"/>
          </a:p>
        </p:txBody>
      </p:sp>
      <p:pic>
        <p:nvPicPr>
          <p:cNvPr id="13" name="Image 4" descr="preencoded.png"/>
          <p:cNvPicPr>
            <a:picLocks noChangeAspect="1"/>
          </p:cNvPicPr>
          <p:nvPr>
            <p:custDataLst>
              <p:tags r:id="rId7"/>
            </p:custDataLst>
          </p:nvPr>
        </p:nvPicPr>
        <p:blipFill>
          <a:blip r:embed="rId8"/>
          <a:srcRect/>
          <a:stretch>
            <a:fillRect/>
          </a:stretch>
        </p:blipFill>
        <p:spPr>
          <a:xfrm>
            <a:off x="4803775" y="3204845"/>
            <a:ext cx="3968750" cy="1456690"/>
          </a:xfrm>
          <a:prstGeom prst="rect">
            <a:avLst/>
          </a:prstGeom>
        </p:spPr>
      </p:pic>
      <p:sp>
        <p:nvSpPr>
          <p:cNvPr id="14" name="Text 7"/>
          <p:cNvSpPr/>
          <p:nvPr>
            <p:custDataLst>
              <p:tags r:id="rId9"/>
            </p:custDataLst>
          </p:nvPr>
        </p:nvSpPr>
        <p:spPr>
          <a:xfrm>
            <a:off x="6448425" y="3397568"/>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商业化进展</a:t>
            </a:r>
            <a:endParaRPr lang="en-US" sz="1200" dirty="0"/>
          </a:p>
        </p:txBody>
      </p:sp>
      <p:sp>
        <p:nvSpPr>
          <p:cNvPr id="15" name="Text 8"/>
          <p:cNvSpPr/>
          <p:nvPr>
            <p:custDataLst>
              <p:tags r:id="rId10"/>
            </p:custDataLst>
          </p:nvPr>
        </p:nvSpPr>
        <p:spPr>
          <a:xfrm>
            <a:off x="5309235" y="3834765"/>
            <a:ext cx="3085465" cy="61087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全球范围内，多个示范项目成功运行，证明了燃料电池在重卡领域的可行性与经济性，加速了商业化步伐。</a:t>
            </a:r>
            <a:endParaRPr lang="en-US" sz="1050" dirty="0"/>
          </a:p>
        </p:txBody>
      </p:sp>
      <p:pic>
        <p:nvPicPr>
          <p:cNvPr id="16" name="图片 15" descr="cc28cff70535e69a29d16309a4259e4"/>
          <p:cNvPicPr>
            <a:picLocks noChangeAspect="1"/>
          </p:cNvPicPr>
          <p:nvPr/>
        </p:nvPicPr>
        <p:blipFill>
          <a:blip r:embed="rId11"/>
          <a:stretch>
            <a:fillRect/>
          </a:stretch>
        </p:blipFill>
        <p:spPr>
          <a:xfrm>
            <a:off x="227330" y="66675"/>
            <a:ext cx="3324860" cy="2362200"/>
          </a:xfrm>
          <a:prstGeom prst="rect">
            <a:avLst/>
          </a:prstGeom>
        </p:spPr>
      </p:pic>
      <p:pic>
        <p:nvPicPr>
          <p:cNvPr id="17" name="图片 16" descr="0604a0ee2dc7ef0571062012c82fbff"/>
          <p:cNvPicPr>
            <a:picLocks noChangeAspect="1"/>
          </p:cNvPicPr>
          <p:nvPr/>
        </p:nvPicPr>
        <p:blipFill>
          <a:blip r:embed="rId12"/>
          <a:stretch>
            <a:fillRect/>
          </a:stretch>
        </p:blipFill>
        <p:spPr>
          <a:xfrm>
            <a:off x="384175" y="2571750"/>
            <a:ext cx="4248150" cy="26574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1"/>
          <p:cNvSpPr/>
          <p:nvPr/>
        </p:nvSpPr>
        <p:spPr>
          <a:xfrm>
            <a:off x="4458970" y="53975"/>
            <a:ext cx="4038600" cy="882015"/>
          </a:xfrm>
          <a:prstGeom prst="rect">
            <a:avLst/>
          </a:prstGeom>
          <a:noFill/>
        </p:spPr>
        <p:txBody>
          <a:bodyPr vert="horz" wrap="square" lIns="0" tIns="0" rIns="0" bIns="0" rtlCol="0" anchor="ctr"/>
          <a:lstStyle/>
          <a:p>
            <a:pPr marL="0" indent="0" algn="l">
              <a:lnSpc>
                <a:spcPts val="3150"/>
              </a:lnSpc>
              <a:buNone/>
            </a:pPr>
            <a:r>
              <a:rPr lang="zh-CN" alt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案例研究：山东氢能重卡</a:t>
            </a:r>
            <a:endParaRPr lang="zh-CN" alt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6" name="Text 2"/>
          <p:cNvSpPr/>
          <p:nvPr/>
        </p:nvSpPr>
        <p:spPr>
          <a:xfrm>
            <a:off x="4429125" y="15430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1943100"/>
            <a:ext cx="1881187" cy="214312"/>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8" name="Text 4"/>
          <p:cNvSpPr/>
          <p:nvPr/>
        </p:nvSpPr>
        <p:spPr>
          <a:xfrm>
            <a:off x="4429125" y="2271713"/>
            <a:ext cx="1881187"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9" name="Text 5"/>
          <p:cNvSpPr/>
          <p:nvPr/>
        </p:nvSpPr>
        <p:spPr>
          <a:xfrm>
            <a:off x="4429125" y="2519363"/>
            <a:ext cx="1881187" cy="83820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4429125" y="2580323"/>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5" name="Text 11"/>
          <p:cNvSpPr/>
          <p:nvPr/>
        </p:nvSpPr>
        <p:spPr>
          <a:xfrm>
            <a:off x="4429125" y="3156585"/>
            <a:ext cx="1881187"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山东</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潍柴动力</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采用新型储氢材料，成本较初期下降30%，展现储氢技术的商业化潜力。</a:t>
            </a:r>
            <a:endParaRPr lang="en-US" sz="1050" dirty="0"/>
          </a:p>
        </p:txBody>
      </p:sp>
      <p:pic>
        <p:nvPicPr>
          <p:cNvPr id="27" name="图片 11" descr="IMG_256"/>
          <p:cNvPicPr>
            <a:picLocks noChangeAspect="1"/>
          </p:cNvPicPr>
          <p:nvPr/>
        </p:nvPicPr>
        <p:blipFill>
          <a:blip r:embed="rId2"/>
          <a:stretch>
            <a:fillRect/>
          </a:stretch>
        </p:blipFill>
        <p:spPr>
          <a:xfrm>
            <a:off x="123825" y="53975"/>
            <a:ext cx="3611880" cy="2517775"/>
          </a:xfrm>
          <a:prstGeom prst="rect">
            <a:avLst/>
          </a:prstGeom>
          <a:noFill/>
          <a:ln w="9525">
            <a:noFill/>
          </a:ln>
        </p:spPr>
      </p:pic>
      <p:pic>
        <p:nvPicPr>
          <p:cNvPr id="28" name="图片 28" descr="7fa4ff49a7089baa8b348ae00b9ea9e"/>
          <p:cNvPicPr>
            <a:picLocks noChangeAspect="1"/>
          </p:cNvPicPr>
          <p:nvPr/>
        </p:nvPicPr>
        <p:blipFill>
          <a:blip r:embed="rId3"/>
          <a:stretch>
            <a:fillRect/>
          </a:stretch>
        </p:blipFill>
        <p:spPr>
          <a:xfrm>
            <a:off x="6824980" y="2607945"/>
            <a:ext cx="1672590" cy="1239520"/>
          </a:xfrm>
          <a:prstGeom prst="rect">
            <a:avLst/>
          </a:prstGeom>
        </p:spPr>
      </p:pic>
      <p:pic>
        <p:nvPicPr>
          <p:cNvPr id="29" name="图片 29" descr="5111f562089498296a3dbe8880db033"/>
          <p:cNvPicPr>
            <a:picLocks noChangeAspect="1"/>
          </p:cNvPicPr>
          <p:nvPr/>
        </p:nvPicPr>
        <p:blipFill>
          <a:blip r:embed="rId4"/>
          <a:stretch>
            <a:fillRect/>
          </a:stretch>
        </p:blipFill>
        <p:spPr>
          <a:xfrm>
            <a:off x="175895" y="1943100"/>
            <a:ext cx="3559810" cy="2571750"/>
          </a:xfrm>
          <a:prstGeom prst="rect">
            <a:avLst/>
          </a:prstGeom>
        </p:spPr>
      </p:pic>
      <p:sp>
        <p:nvSpPr>
          <p:cNvPr id="16" name="Text 3"/>
          <p:cNvSpPr/>
          <p:nvPr/>
        </p:nvSpPr>
        <p:spPr>
          <a:xfrm>
            <a:off x="4429125" y="975360"/>
            <a:ext cx="1881187" cy="214312"/>
          </a:xfrm>
          <a:prstGeom prst="rect">
            <a:avLst/>
          </a:prstGeom>
          <a:noFill/>
        </p:spPr>
        <p:txBody>
          <a:bodyPr vert="horz" wrap="square" lIns="0" tIns="0" rIns="0" bIns="0" rtlCol="0" anchor="ctr"/>
          <a:p>
            <a:pPr marL="0" indent="0" algn="l">
              <a:lnSpc>
                <a:spcPts val="1650"/>
              </a:lnSpc>
              <a:buNone/>
            </a:pPr>
            <a:r>
              <a:rPr lang="en-US" sz="12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17" name="Text 4"/>
          <p:cNvSpPr/>
          <p:nvPr/>
        </p:nvSpPr>
        <p:spPr>
          <a:xfrm>
            <a:off x="4429125" y="1303973"/>
            <a:ext cx="1881187" cy="209550"/>
          </a:xfrm>
          <a:prstGeom prst="rect">
            <a:avLst/>
          </a:prstGeom>
          <a:noFill/>
        </p:spPr>
        <p:txBody>
          <a:bodyPr vert="horz" wrap="square" lIns="0" tIns="0" rIns="0" bIns="0" rtlCol="0" anchor="ctr"/>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储氢技术概览</a:t>
            </a:r>
            <a:endParaRPr lang="en-US" sz="1200" dirty="0"/>
          </a:p>
        </p:txBody>
      </p:sp>
      <p:sp>
        <p:nvSpPr>
          <p:cNvPr id="18" name="Text 5"/>
          <p:cNvSpPr/>
          <p:nvPr/>
        </p:nvSpPr>
        <p:spPr>
          <a:xfrm>
            <a:off x="4429125" y="1551940"/>
            <a:ext cx="1880870" cy="705485"/>
          </a:xfrm>
          <a:prstGeom prst="rect">
            <a:avLst/>
          </a:prstGeom>
          <a:noFill/>
        </p:spPr>
        <p:txBody>
          <a:bodyPr vert="horz" wrap="square" lIns="0" tIns="0" rIns="0" bIns="0" rtlCol="0" anchor="ctr"/>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储氢技术分为高压气态、低温液态、金属氢化物及有机液体储氢。山东聚焦金属氢化物，实现高效安全存储。</a:t>
            </a:r>
            <a:endParaRPr lang="en-US" sz="1050" dirty="0"/>
          </a:p>
        </p:txBody>
      </p:sp>
      <p:sp>
        <p:nvSpPr>
          <p:cNvPr id="19" name="Text 6"/>
          <p:cNvSpPr/>
          <p:nvPr/>
        </p:nvSpPr>
        <p:spPr>
          <a:xfrm>
            <a:off x="6691313" y="975360"/>
            <a:ext cx="1881187" cy="214312"/>
          </a:xfrm>
          <a:prstGeom prst="rect">
            <a:avLst/>
          </a:prstGeom>
          <a:noFill/>
        </p:spPr>
        <p:txBody>
          <a:bodyPr vert="horz" wrap="square" lIns="0" tIns="0" rIns="0" bIns="0" rtlCol="0" anchor="ctr"/>
          <a:p>
            <a:pPr marL="0" indent="0" algn="l">
              <a:lnSpc>
                <a:spcPts val="1650"/>
              </a:lnSpc>
              <a:buNone/>
            </a:pPr>
            <a:r>
              <a:rPr lang="en-US" sz="1200" b="1" dirty="0">
                <a:solidFill>
                  <a:srgbClr val="00773D"/>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20" name="Text 7"/>
          <p:cNvSpPr/>
          <p:nvPr/>
        </p:nvSpPr>
        <p:spPr>
          <a:xfrm>
            <a:off x="6691313" y="1303973"/>
            <a:ext cx="1881187" cy="209550"/>
          </a:xfrm>
          <a:prstGeom prst="rect">
            <a:avLst/>
          </a:prstGeom>
          <a:noFill/>
        </p:spPr>
        <p:txBody>
          <a:bodyPr vert="horz" wrap="square" lIns="0" tIns="0" rIns="0" bIns="0" rtlCol="0" anchor="ctr"/>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山东成本优化策略</a:t>
            </a:r>
            <a:endParaRPr lang="en-US" sz="1200" dirty="0"/>
          </a:p>
        </p:txBody>
      </p:sp>
      <p:sp>
        <p:nvSpPr>
          <p:cNvPr id="21" name="Text 8"/>
          <p:cNvSpPr/>
          <p:nvPr/>
        </p:nvSpPr>
        <p:spPr>
          <a:xfrm>
            <a:off x="6691313" y="1551623"/>
            <a:ext cx="1881187" cy="628650"/>
          </a:xfrm>
          <a:prstGeom prst="rect">
            <a:avLst/>
          </a:prstGeom>
          <a:noFill/>
        </p:spPr>
        <p:txBody>
          <a:bodyPr vert="horz" wrap="square" lIns="0" tIns="0" rIns="0" bIns="0" rtlCol="0" anchor="ctr"/>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山东通过规模化生产与技术创新，显著降低金属氢化物储氢成本，推动氢能经济性提升。</a:t>
            </a:r>
            <a:endParaRPr lang="en-US" sz="1050" dirty="0"/>
          </a:p>
        </p:txBody>
      </p:sp>
      <p:sp>
        <p:nvSpPr>
          <p:cNvPr id="22" name="Text 10"/>
          <p:cNvSpPr/>
          <p:nvPr/>
        </p:nvSpPr>
        <p:spPr>
          <a:xfrm>
            <a:off x="4429125" y="2908935"/>
            <a:ext cx="1881187" cy="209550"/>
          </a:xfrm>
          <a:prstGeom prst="rect">
            <a:avLst/>
          </a:prstGeom>
          <a:noFill/>
        </p:spPr>
        <p:txBody>
          <a:bodyPr vert="horz" wrap="square" lIns="0" tIns="0" rIns="0" bIns="0" rtlCol="0" anchor="ctr"/>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案例分析：山东实践</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l="9302" r="9302"/>
          <a:stretch>
            <a:fillRect/>
          </a:stretch>
        </p:blipFill>
        <p:spPr>
          <a:xfrm>
            <a:off x="0" y="0"/>
            <a:ext cx="9144000" cy="1638300"/>
          </a:xfrm>
          <a:prstGeom prst="rect">
            <a:avLst/>
          </a:prstGeom>
        </p:spPr>
      </p:pic>
      <p:sp>
        <p:nvSpPr>
          <p:cNvPr id="3" name="Text 0"/>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制氢设备耦合：张家口“风-光-储-氢”一体化制氢站</a:t>
            </a:r>
            <a:endParaRPr lang="en-US" sz="2250" dirty="0"/>
          </a:p>
        </p:txBody>
      </p:sp>
      <p:sp>
        <p:nvSpPr>
          <p:cNvPr id="4" name="Text 1"/>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5" name="Image 1" descr="preencoded.png"/>
          <p:cNvPicPr>
            <a:picLocks noChangeAspect="1"/>
          </p:cNvPicPr>
          <p:nvPr/>
        </p:nvPicPr>
        <p:blipFill>
          <a:blip r:embed="rId2"/>
          <a:srcRect t="8333" b="8333"/>
          <a:stretch>
            <a:fillRect/>
          </a:stretch>
        </p:blipFill>
        <p:spPr>
          <a:xfrm>
            <a:off x="571500" y="1828800"/>
            <a:ext cx="1714500" cy="1428750"/>
          </a:xfrm>
          <a:prstGeom prst="rect">
            <a:avLst/>
          </a:prstGeom>
        </p:spPr>
      </p:pic>
      <p:sp>
        <p:nvSpPr>
          <p:cNvPr id="6" name="Text 2"/>
          <p:cNvSpPr/>
          <p:nvPr/>
        </p:nvSpPr>
        <p:spPr>
          <a:xfrm>
            <a:off x="571500" y="3448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风-光互补发电</a:t>
            </a:r>
            <a:endParaRPr lang="en-US" sz="1200" dirty="0"/>
          </a:p>
        </p:txBody>
      </p:sp>
      <p:sp>
        <p:nvSpPr>
          <p:cNvPr id="7" name="Text 3"/>
          <p:cNvSpPr/>
          <p:nvPr/>
        </p:nvSpPr>
        <p:spPr>
          <a:xfrm>
            <a:off x="571500" y="3695700"/>
            <a:ext cx="1714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利用张家口地区丰富的风能和太阳能资源，实现绿色电力的稳定供应，为电解水制氢提供清洁电力。</a:t>
            </a:r>
            <a:endParaRPr lang="en-US" sz="1050" dirty="0"/>
          </a:p>
        </p:txBody>
      </p:sp>
      <p:pic>
        <p:nvPicPr>
          <p:cNvPr id="8" name="Image 2" descr="preencoded.png"/>
          <p:cNvPicPr>
            <a:picLocks noChangeAspect="1"/>
          </p:cNvPicPr>
          <p:nvPr/>
        </p:nvPicPr>
        <p:blipFill>
          <a:blip r:embed="rId3"/>
          <a:srcRect t="8333" b="8333"/>
          <a:stretch>
            <a:fillRect/>
          </a:stretch>
        </p:blipFill>
        <p:spPr>
          <a:xfrm>
            <a:off x="2667000" y="1828800"/>
            <a:ext cx="1714500" cy="1428750"/>
          </a:xfrm>
          <a:prstGeom prst="rect">
            <a:avLst/>
          </a:prstGeom>
        </p:spPr>
      </p:pic>
      <p:sp>
        <p:nvSpPr>
          <p:cNvPr id="9" name="Text 4"/>
          <p:cNvSpPr/>
          <p:nvPr/>
        </p:nvSpPr>
        <p:spPr>
          <a:xfrm>
            <a:off x="2667000" y="3448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电解水制氢过程</a:t>
            </a:r>
            <a:endParaRPr lang="en-US" sz="1200" dirty="0"/>
          </a:p>
        </p:txBody>
      </p:sp>
      <p:sp>
        <p:nvSpPr>
          <p:cNvPr id="10" name="Text 5"/>
          <p:cNvSpPr/>
          <p:nvPr/>
        </p:nvSpPr>
        <p:spPr>
          <a:xfrm>
            <a:off x="2667000" y="3695700"/>
            <a:ext cx="1714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通过电解水装置，将水分解成氢气和氧气，氢气被收集存储，氧气则释放到大气中，实现高效制氢。</a:t>
            </a:r>
            <a:endParaRPr lang="en-US" sz="1050" dirty="0"/>
          </a:p>
        </p:txBody>
      </p:sp>
      <p:pic>
        <p:nvPicPr>
          <p:cNvPr id="11" name="Image 3" descr="preencoded.png"/>
          <p:cNvPicPr>
            <a:picLocks noChangeAspect="1"/>
          </p:cNvPicPr>
          <p:nvPr/>
        </p:nvPicPr>
        <p:blipFill>
          <a:blip r:embed="rId4"/>
          <a:srcRect t="8333" b="8333"/>
          <a:stretch>
            <a:fillRect/>
          </a:stretch>
        </p:blipFill>
        <p:spPr>
          <a:xfrm>
            <a:off x="4762500" y="1828800"/>
            <a:ext cx="1714500" cy="1428750"/>
          </a:xfrm>
          <a:prstGeom prst="rect">
            <a:avLst/>
          </a:prstGeom>
        </p:spPr>
      </p:pic>
      <p:sp>
        <p:nvSpPr>
          <p:cNvPr id="12" name="Text 6"/>
          <p:cNvSpPr/>
          <p:nvPr/>
        </p:nvSpPr>
        <p:spPr>
          <a:xfrm>
            <a:off x="4762500" y="3448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储能与调节</a:t>
            </a:r>
            <a:endParaRPr lang="en-US" sz="1200" dirty="0"/>
          </a:p>
        </p:txBody>
      </p:sp>
      <p:sp>
        <p:nvSpPr>
          <p:cNvPr id="13" name="Text 7"/>
          <p:cNvSpPr/>
          <p:nvPr/>
        </p:nvSpPr>
        <p:spPr>
          <a:xfrm>
            <a:off x="4762500" y="3695700"/>
            <a:ext cx="1714500" cy="1047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采用先进的储能技术，如电池储能和氢储能，平衡可再生能源的间歇性，确保制氢站连续运行，提高能源利用效率。</a:t>
            </a:r>
            <a:endParaRPr lang="en-US" sz="1050" dirty="0"/>
          </a:p>
        </p:txBody>
      </p:sp>
      <p:pic>
        <p:nvPicPr>
          <p:cNvPr id="14" name="Image 4" descr="preencoded.png"/>
          <p:cNvPicPr>
            <a:picLocks noChangeAspect="1"/>
          </p:cNvPicPr>
          <p:nvPr/>
        </p:nvPicPr>
        <p:blipFill>
          <a:blip r:embed="rId5"/>
          <a:srcRect t="8333" b="8333"/>
          <a:stretch>
            <a:fillRect/>
          </a:stretch>
        </p:blipFill>
        <p:spPr>
          <a:xfrm>
            <a:off x="6858000" y="1828800"/>
            <a:ext cx="1714500" cy="1428750"/>
          </a:xfrm>
          <a:prstGeom prst="rect">
            <a:avLst/>
          </a:prstGeom>
        </p:spPr>
      </p:pic>
      <p:sp>
        <p:nvSpPr>
          <p:cNvPr id="15" name="Text 8"/>
          <p:cNvSpPr/>
          <p:nvPr/>
        </p:nvSpPr>
        <p:spPr>
          <a:xfrm>
            <a:off x="6858000" y="34480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经济性分析</a:t>
            </a:r>
            <a:endParaRPr lang="en-US" sz="1200" dirty="0"/>
          </a:p>
        </p:txBody>
      </p:sp>
      <p:sp>
        <p:nvSpPr>
          <p:cNvPr id="16" name="Text 9"/>
          <p:cNvSpPr/>
          <p:nvPr/>
        </p:nvSpPr>
        <p:spPr>
          <a:xfrm>
            <a:off x="6858000" y="3695700"/>
            <a:ext cx="1714500" cy="1047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分析显示，随着技术进步和规模效应，制氢成本显著下降，预计未来几年内将达到与化石燃料制氢相当甚至更低的成本水平。</a:t>
            </a:r>
            <a:endParaRPr lang="en-US" sz="1050" dirty="0"/>
          </a:p>
        </p:txBody>
      </p:sp>
    </p:spTree>
  </p:cSld>
  <p:clrMapOvr>
    <a:masterClrMapping/>
  </p:clrMapOvr>
</p:sld>
</file>

<file path=ppt/tags/tag1.xml><?xml version="1.0" encoding="utf-8"?>
<p:tagLst xmlns:p="http://schemas.openxmlformats.org/presentationml/2006/main">
  <p:tag name="KSO_WM_DIAGRAM_VIRTUALLY_FRAME" val="{&quot;height&quot;:190.87503937007872,&quot;left&quot;:45,&quot;top&quot;:93,&quot;width&quot;:648.05}"/>
</p:tagLst>
</file>

<file path=ppt/tags/tag10.xml><?xml version="1.0" encoding="utf-8"?>
<p:tagLst xmlns:p="http://schemas.openxmlformats.org/presentationml/2006/main">
  <p:tag name="KSO_WM_DIAGRAM_VIRTUALLY_FRAME" val="{&quot;height&quot;:190.87503937007872,&quot;left&quot;:45,&quot;top&quot;:93,&quot;width&quot;:648.05}"/>
</p:tagLst>
</file>

<file path=ppt/tags/tag11.xml><?xml version="1.0" encoding="utf-8"?>
<p:tagLst xmlns:p="http://schemas.openxmlformats.org/presentationml/2006/main">
  <p:tag name="KSO_WM_DIAGRAM_VIRTUALLY_FRAME" val="{&quot;height&quot;:190.87503937007872,&quot;left&quot;:45,&quot;top&quot;:93,&quot;width&quot;:648.05}"/>
</p:tagLst>
</file>

<file path=ppt/tags/tag12.xml><?xml version="1.0" encoding="utf-8"?>
<p:tagLst xmlns:p="http://schemas.openxmlformats.org/presentationml/2006/main">
  <p:tag name="KSO_WM_DIAGRAM_VIRTUALLY_FRAME" val="{&quot;height&quot;:190.87503937007872,&quot;left&quot;:45,&quot;top&quot;:93,&quot;width&quot;:648.05}"/>
</p:tagLst>
</file>

<file path=ppt/tags/tag13.xml><?xml version="1.0" encoding="utf-8"?>
<p:tagLst xmlns:p="http://schemas.openxmlformats.org/presentationml/2006/main">
  <p:tag name="KSO_WM_DIAGRAM_VIRTUALLY_FRAME" val="{&quot;height&quot;:237.3,&quot;left&quot;:2.2,&quot;top&quot;:83.7,&quot;width&quot;:369.05}"/>
</p:tagLst>
</file>

<file path=ppt/tags/tag14.xml><?xml version="1.0" encoding="utf-8"?>
<p:tagLst xmlns:p="http://schemas.openxmlformats.org/presentationml/2006/main">
  <p:tag name="KSO_WM_DIAGRAM_VIRTUALLY_FRAME" val="{&quot;height&quot;:237.3,&quot;left&quot;:2.2,&quot;top&quot;:83.7,&quot;width&quot;:369.05}"/>
</p:tagLst>
</file>

<file path=ppt/tags/tag15.xml><?xml version="1.0" encoding="utf-8"?>
<p:tagLst xmlns:p="http://schemas.openxmlformats.org/presentationml/2006/main">
  <p:tag name="KSO_WM_DIAGRAM_VIRTUALLY_FRAME" val="{&quot;height&quot;:237.3,&quot;left&quot;:2.2,&quot;top&quot;:83.7,&quot;width&quot;:369.05}"/>
</p:tagLst>
</file>

<file path=ppt/tags/tag16.xml><?xml version="1.0" encoding="utf-8"?>
<p:tagLst xmlns:p="http://schemas.openxmlformats.org/presentationml/2006/main">
  <p:tag name="KSO_WM_DIAGRAM_VIRTUALLY_FRAME" val="{&quot;height&quot;:237.3,&quot;left&quot;:2.2,&quot;top&quot;:83.7,&quot;width&quot;:369.05}"/>
</p:tagLst>
</file>

<file path=ppt/tags/tag17.xml><?xml version="1.0" encoding="utf-8"?>
<p:tagLst xmlns:p="http://schemas.openxmlformats.org/presentationml/2006/main">
  <p:tag name="KSO_WM_DIAGRAM_VIRTUALLY_FRAME" val="{&quot;height&quot;:237.3,&quot;left&quot;:2.2,&quot;top&quot;:83.7,&quot;width&quot;:369.05}"/>
</p:tagLst>
</file>

<file path=ppt/tags/tag18.xml><?xml version="1.0" encoding="utf-8"?>
<p:tagLst xmlns:p="http://schemas.openxmlformats.org/presentationml/2006/main">
  <p:tag name="KSO_WM_DIAGRAM_VIRTUALLY_FRAME" val="{&quot;height&quot;:237.3,&quot;left&quot;:2.2,&quot;top&quot;:83.7,&quot;width&quot;:369.05}"/>
</p:tagLst>
</file>

<file path=ppt/tags/tag19.xml><?xml version="1.0" encoding="utf-8"?>
<p:tagLst xmlns:p="http://schemas.openxmlformats.org/presentationml/2006/main">
  <p:tag name="KSO_WM_DIAGRAM_VIRTUALLY_FRAME" val="{&quot;height&quot;:237.3,&quot;left&quot;:2.2,&quot;top&quot;:83.7,&quot;width&quot;:369.05}"/>
</p:tagLst>
</file>

<file path=ppt/tags/tag2.xml><?xml version="1.0" encoding="utf-8"?>
<p:tagLst xmlns:p="http://schemas.openxmlformats.org/presentationml/2006/main">
  <p:tag name="KSO_WM_DIAGRAM_VIRTUALLY_FRAME" val="{&quot;height&quot;:190.87503937007872,&quot;left&quot;:45,&quot;top&quot;:93,&quot;width&quot;:648.05}"/>
</p:tagLst>
</file>

<file path=ppt/tags/tag20.xml><?xml version="1.0" encoding="utf-8"?>
<p:tagLst xmlns:p="http://schemas.openxmlformats.org/presentationml/2006/main">
  <p:tag name="KSO_WM_DIAGRAM_VIRTUALLY_FRAME" val="{&quot;height&quot;:237.3,&quot;left&quot;:2.2,&quot;top&quot;:83.7,&quot;width&quot;:369.05}"/>
</p:tagLst>
</file>

<file path=ppt/tags/tag21.xml><?xml version="1.0" encoding="utf-8"?>
<p:tagLst xmlns:p="http://schemas.openxmlformats.org/presentationml/2006/main">
  <p:tag name="KSO_WM_DIAGRAM_VIRTUALLY_FRAME" val="{&quot;height&quot;:506.85007874015747,&quot;left&quot;:335.25,&quot;top&quot;:50.40000000000002,&quot;width&quot;:355.5}"/>
</p:tagLst>
</file>

<file path=ppt/tags/tag22.xml><?xml version="1.0" encoding="utf-8"?>
<p:tagLst xmlns:p="http://schemas.openxmlformats.org/presentationml/2006/main">
  <p:tag name="KSO_WM_DIAGRAM_VIRTUALLY_FRAME" val="{&quot;height&quot;:506.85007874015747,&quot;left&quot;:335.25,&quot;top&quot;:50.40000000000002,&quot;width&quot;:355.5}"/>
</p:tagLst>
</file>

<file path=ppt/tags/tag23.xml><?xml version="1.0" encoding="utf-8"?>
<p:tagLst xmlns:p="http://schemas.openxmlformats.org/presentationml/2006/main">
  <p:tag name="KSO_WM_DIAGRAM_VIRTUALLY_FRAME" val="{&quot;height&quot;:506.85007874015747,&quot;left&quot;:335.25,&quot;top&quot;:50.40000000000002,&quot;width&quot;:355.5}"/>
</p:tagLst>
</file>

<file path=ppt/tags/tag24.xml><?xml version="1.0" encoding="utf-8"?>
<p:tagLst xmlns:p="http://schemas.openxmlformats.org/presentationml/2006/main">
  <p:tag name="KSO_WM_DIAGRAM_VIRTUALLY_FRAME" val="{&quot;height&quot;:506.85007874015747,&quot;left&quot;:335.25,&quot;top&quot;:50.40000000000002,&quot;width&quot;:355.5}"/>
</p:tagLst>
</file>

<file path=ppt/tags/tag25.xml><?xml version="1.0" encoding="utf-8"?>
<p:tagLst xmlns:p="http://schemas.openxmlformats.org/presentationml/2006/main">
  <p:tag name="KSO_WM_DIAGRAM_VIRTUALLY_FRAME" val="{&quot;height&quot;:506.85007874015747,&quot;left&quot;:335.25,&quot;top&quot;:50.40000000000002,&quot;width&quot;:355.5}"/>
</p:tagLst>
</file>

<file path=ppt/tags/tag26.xml><?xml version="1.0" encoding="utf-8"?>
<p:tagLst xmlns:p="http://schemas.openxmlformats.org/presentationml/2006/main">
  <p:tag name="KSO_WM_DIAGRAM_VIRTUALLY_FRAME" val="{&quot;height&quot;:506.85007874015747,&quot;left&quot;:335.25,&quot;top&quot;:50.40000000000002,&quot;width&quot;:355.5}"/>
</p:tagLst>
</file>

<file path=ppt/tags/tag27.xml><?xml version="1.0" encoding="utf-8"?>
<p:tagLst xmlns:p="http://schemas.openxmlformats.org/presentationml/2006/main">
  <p:tag name="KSO_WM_DIAGRAM_VIRTUALLY_FRAME" val="{&quot;height&quot;:73.8,&quot;left&quot;:45,&quot;top&quot;:131.4,&quot;width&quot;:630}"/>
</p:tagLst>
</file>

<file path=ppt/tags/tag28.xml><?xml version="1.0" encoding="utf-8"?>
<p:tagLst xmlns:p="http://schemas.openxmlformats.org/presentationml/2006/main">
  <p:tag name="KSO_WM_DIAGRAM_VIRTUALLY_FRAME" val="{&quot;height&quot;:73.8,&quot;left&quot;:45,&quot;top&quot;:131.4,&quot;width&quot;:630}"/>
</p:tagLst>
</file>

<file path=ppt/tags/tag29.xml><?xml version="1.0" encoding="utf-8"?>
<p:tagLst xmlns:p="http://schemas.openxmlformats.org/presentationml/2006/main">
  <p:tag name="KSO_WM_DIAGRAM_VIRTUALLY_FRAME" val="{&quot;height&quot;:73.8,&quot;left&quot;:45,&quot;top&quot;:131.4,&quot;width&quot;:630}"/>
</p:tagLst>
</file>

<file path=ppt/tags/tag3.xml><?xml version="1.0" encoding="utf-8"?>
<p:tagLst xmlns:p="http://schemas.openxmlformats.org/presentationml/2006/main">
  <p:tag name="KSO_WM_DIAGRAM_VIRTUALLY_FRAME" val="{&quot;height&quot;:190.87503937007872,&quot;left&quot;:45,&quot;top&quot;:93,&quot;width&quot;:648.05}"/>
</p:tagLst>
</file>

<file path=ppt/tags/tag30.xml><?xml version="1.0" encoding="utf-8"?>
<p:tagLst xmlns:p="http://schemas.openxmlformats.org/presentationml/2006/main">
  <p:tag name="KSO_WM_DIAGRAM_VIRTUALLY_FRAME" val="{&quot;height&quot;:73.8,&quot;left&quot;:45,&quot;top&quot;:131.4,&quot;width&quot;:630}"/>
</p:tagLst>
</file>

<file path=ppt/tags/tag31.xml><?xml version="1.0" encoding="utf-8"?>
<p:tagLst xmlns:p="http://schemas.openxmlformats.org/presentationml/2006/main">
  <p:tag name="KSO_WM_DIAGRAM_VIRTUALLY_FRAME" val="{&quot;height&quot;:73.8,&quot;left&quot;:45,&quot;top&quot;:131.4,&quot;width&quot;:630}"/>
</p:tagLst>
</file>

<file path=ppt/tags/tag32.xml><?xml version="1.0" encoding="utf-8"?>
<p:tagLst xmlns:p="http://schemas.openxmlformats.org/presentationml/2006/main">
  <p:tag name="KSO_WM_DIAGRAM_VIRTUALLY_FRAME" val="{&quot;height&quot;:73.8,&quot;left&quot;:45,&quot;top&quot;:131.4,&quot;width&quot;:630}"/>
</p:tagLst>
</file>

<file path=ppt/tags/tag33.xml><?xml version="1.0" encoding="utf-8"?>
<p:tagLst xmlns:p="http://schemas.openxmlformats.org/presentationml/2006/main">
  <p:tag name="KSO_WM_DIAGRAM_VIRTUALLY_FRAME" val="{&quot;height&quot;:200.62503937007872,&quot;left&quot;:31.5,&quot;top&quot;:145.5,&quot;width&quot;:657}"/>
</p:tagLst>
</file>

<file path=ppt/tags/tag34.xml><?xml version="1.0" encoding="utf-8"?>
<p:tagLst xmlns:p="http://schemas.openxmlformats.org/presentationml/2006/main">
  <p:tag name="KSO_WM_DIAGRAM_VIRTUALLY_FRAME" val="{&quot;height&quot;:200.62503937007872,&quot;left&quot;:31.5,&quot;top&quot;:145.5,&quot;width&quot;:657}"/>
</p:tagLst>
</file>

<file path=ppt/tags/tag35.xml><?xml version="1.0" encoding="utf-8"?>
<p:tagLst xmlns:p="http://schemas.openxmlformats.org/presentationml/2006/main">
  <p:tag name="KSO_WM_DIAGRAM_VIRTUALLY_FRAME" val="{&quot;height&quot;:200.62503937007872,&quot;left&quot;:31.5,&quot;top&quot;:145.5,&quot;width&quot;:657}"/>
</p:tagLst>
</file>

<file path=ppt/tags/tag36.xml><?xml version="1.0" encoding="utf-8"?>
<p:tagLst xmlns:p="http://schemas.openxmlformats.org/presentationml/2006/main">
  <p:tag name="KSO_WM_DIAGRAM_VIRTUALLY_FRAME" val="{&quot;height&quot;:200.62503937007872,&quot;left&quot;:31.5,&quot;top&quot;:145.5,&quot;width&quot;:657}"/>
</p:tagLst>
</file>

<file path=ppt/tags/tag37.xml><?xml version="1.0" encoding="utf-8"?>
<p:tagLst xmlns:p="http://schemas.openxmlformats.org/presentationml/2006/main">
  <p:tag name="KSO_WM_DIAGRAM_VIRTUALLY_FRAME" val="{&quot;height&quot;:200.62503937007872,&quot;left&quot;:31.5,&quot;top&quot;:145.5,&quot;width&quot;:657}"/>
</p:tagLst>
</file>

<file path=ppt/tags/tag38.xml><?xml version="1.0" encoding="utf-8"?>
<p:tagLst xmlns:p="http://schemas.openxmlformats.org/presentationml/2006/main">
  <p:tag name="KSO_WM_DIAGRAM_VIRTUALLY_FRAME" val="{&quot;height&quot;:200.62503937007872,&quot;left&quot;:31.5,&quot;top&quot;:145.5,&quot;width&quot;:657}"/>
</p:tagLst>
</file>

<file path=ppt/tags/tag39.xml><?xml version="1.0" encoding="utf-8"?>
<p:tagLst xmlns:p="http://schemas.openxmlformats.org/presentationml/2006/main">
  <p:tag name="KSO_WM_DIAGRAM_VIRTUALLY_FRAME" val="{&quot;height&quot;:200.62503937007872,&quot;left&quot;:31.5,&quot;top&quot;:145.5,&quot;width&quot;:657}"/>
</p:tagLst>
</file>

<file path=ppt/tags/tag4.xml><?xml version="1.0" encoding="utf-8"?>
<p:tagLst xmlns:p="http://schemas.openxmlformats.org/presentationml/2006/main">
  <p:tag name="KSO_WM_DIAGRAM_VIRTUALLY_FRAME" val="{&quot;height&quot;:190.87503937007872,&quot;left&quot;:45,&quot;top&quot;:93,&quot;width&quot;:648.05}"/>
</p:tagLst>
</file>

<file path=ppt/tags/tag40.xml><?xml version="1.0" encoding="utf-8"?>
<p:tagLst xmlns:p="http://schemas.openxmlformats.org/presentationml/2006/main">
  <p:tag name="KSO_WM_DIAGRAM_VIRTUALLY_FRAME" val="{&quot;height&quot;:200.62503937007872,&quot;left&quot;:31.5,&quot;top&quot;:145.5,&quot;width&quot;:657}"/>
</p:tagLst>
</file>

<file path=ppt/tags/tag41.xml><?xml version="1.0" encoding="utf-8"?>
<p:tagLst xmlns:p="http://schemas.openxmlformats.org/presentationml/2006/main">
  <p:tag name="KSO_WM_DIAGRAM_VIRTUALLY_FRAME" val="{&quot;height&quot;:200.62503937007872,&quot;left&quot;:31.5,&quot;top&quot;:145.5,&quot;width&quot;:657}"/>
</p:tagLst>
</file>

<file path=ppt/tags/tag42.xml><?xml version="1.0" encoding="utf-8"?>
<p:tagLst xmlns:p="http://schemas.openxmlformats.org/presentationml/2006/main">
  <p:tag name="KSO_WM_DIAGRAM_VIRTUALLY_FRAME" val="{&quot;height&quot;:200.62503937007872,&quot;left&quot;:31.5,&quot;top&quot;:145.5,&quot;width&quot;:657}"/>
</p:tagLst>
</file>

<file path=ppt/tags/tag43.xml><?xml version="1.0" encoding="utf-8"?>
<p:tagLst xmlns:p="http://schemas.openxmlformats.org/presentationml/2006/main">
  <p:tag name="KSO_WM_DIAGRAM_VIRTUALLY_FRAME" val="{&quot;height&quot;:200.62503937007872,&quot;left&quot;:31.5,&quot;top&quot;:145.5,&quot;width&quot;:657}"/>
</p:tagLst>
</file>

<file path=ppt/tags/tag44.xml><?xml version="1.0" encoding="utf-8"?>
<p:tagLst xmlns:p="http://schemas.openxmlformats.org/presentationml/2006/main">
  <p:tag name="KSO_WM_DIAGRAM_VIRTUALLY_FRAME" val="{&quot;height&quot;:200.62503937007872,&quot;left&quot;:31.5,&quot;top&quot;:145.5,&quot;width&quot;:657}"/>
</p:tagLst>
</file>

<file path=ppt/tags/tag45.xml><?xml version="1.0" encoding="utf-8"?>
<p:tagLst xmlns:p="http://schemas.openxmlformats.org/presentationml/2006/main">
  <p:tag name="KSO_WM_DIAGRAM_VIRTUALLY_FRAME" val="{&quot;height&quot;:213,&quot;left&quot;:45,&quot;top&quot;:144,&quot;width&quot;:630}"/>
</p:tagLst>
</file>

<file path=ppt/tags/tag46.xml><?xml version="1.0" encoding="utf-8"?>
<p:tagLst xmlns:p="http://schemas.openxmlformats.org/presentationml/2006/main">
  <p:tag name="KSO_WM_DIAGRAM_VIRTUALLY_FRAME" val="{&quot;height&quot;:213,&quot;left&quot;:45,&quot;top&quot;:144,&quot;width&quot;:630}"/>
</p:tagLst>
</file>

<file path=ppt/tags/tag47.xml><?xml version="1.0" encoding="utf-8"?>
<p:tagLst xmlns:p="http://schemas.openxmlformats.org/presentationml/2006/main">
  <p:tag name="KSO_WM_DIAGRAM_VIRTUALLY_FRAME" val="{&quot;height&quot;:213,&quot;left&quot;:45,&quot;top&quot;:144,&quot;width&quot;:630}"/>
</p:tagLst>
</file>

<file path=ppt/tags/tag48.xml><?xml version="1.0" encoding="utf-8"?>
<p:tagLst xmlns:p="http://schemas.openxmlformats.org/presentationml/2006/main">
  <p:tag name="KSO_WM_DIAGRAM_VIRTUALLY_FRAME" val="{&quot;height&quot;:213,&quot;left&quot;:45,&quot;top&quot;:144,&quot;width&quot;:630}"/>
</p:tagLst>
</file>

<file path=ppt/tags/tag49.xml><?xml version="1.0" encoding="utf-8"?>
<p:tagLst xmlns:p="http://schemas.openxmlformats.org/presentationml/2006/main">
  <p:tag name="KSO_WM_DIAGRAM_VIRTUALLY_FRAME" val="{&quot;height&quot;:213,&quot;left&quot;:45,&quot;top&quot;:144,&quot;width&quot;:630}"/>
</p:tagLst>
</file>

<file path=ppt/tags/tag5.xml><?xml version="1.0" encoding="utf-8"?>
<p:tagLst xmlns:p="http://schemas.openxmlformats.org/presentationml/2006/main">
  <p:tag name="KSO_WM_DIAGRAM_VIRTUALLY_FRAME" val="{&quot;height&quot;:190.87503937007872,&quot;left&quot;:45,&quot;top&quot;:93,&quot;width&quot;:648.05}"/>
</p:tagLst>
</file>

<file path=ppt/tags/tag50.xml><?xml version="1.0" encoding="utf-8"?>
<p:tagLst xmlns:p="http://schemas.openxmlformats.org/presentationml/2006/main">
  <p:tag name="KSO_WM_DIAGRAM_VIRTUALLY_FRAME" val="{&quot;height&quot;:213,&quot;left&quot;:45,&quot;top&quot;:144,&quot;width&quot;:630}"/>
</p:tagLst>
</file>

<file path=ppt/tags/tag51.xml><?xml version="1.0" encoding="utf-8"?>
<p:tagLst xmlns:p="http://schemas.openxmlformats.org/presentationml/2006/main">
  <p:tag name="KSO_WM_DIAGRAM_VIRTUALLY_FRAME" val="{&quot;height&quot;:213,&quot;left&quot;:45,&quot;top&quot;:144,&quot;width&quot;:630}"/>
</p:tagLst>
</file>

<file path=ppt/tags/tag52.xml><?xml version="1.0" encoding="utf-8"?>
<p:tagLst xmlns:p="http://schemas.openxmlformats.org/presentationml/2006/main">
  <p:tag name="KSO_WM_DIAGRAM_VIRTUALLY_FRAME" val="{&quot;height&quot;:213,&quot;left&quot;:45,&quot;top&quot;:144,&quot;width&quot;:630}"/>
</p:tagLst>
</file>

<file path=ppt/tags/tag53.xml><?xml version="1.0" encoding="utf-8"?>
<p:tagLst xmlns:p="http://schemas.openxmlformats.org/presentationml/2006/main">
  <p:tag name="KSO_WM_DIAGRAM_VIRTUALLY_FRAME" val="{&quot;height&quot;:207,&quot;left&quot;:45,&quot;top&quot;:97.5,&quot;width&quot;:630}"/>
</p:tagLst>
</file>

<file path=ppt/tags/tag54.xml><?xml version="1.0" encoding="utf-8"?>
<p:tagLst xmlns:p="http://schemas.openxmlformats.org/presentationml/2006/main">
  <p:tag name="KSO_WM_DIAGRAM_VIRTUALLY_FRAME" val="{&quot;height&quot;:207,&quot;left&quot;:45,&quot;top&quot;:97.5,&quot;width&quot;:630}"/>
</p:tagLst>
</file>

<file path=ppt/tags/tag55.xml><?xml version="1.0" encoding="utf-8"?>
<p:tagLst xmlns:p="http://schemas.openxmlformats.org/presentationml/2006/main">
  <p:tag name="KSO_WM_DIAGRAM_VIRTUALLY_FRAME" val="{&quot;height&quot;:207,&quot;left&quot;:45,&quot;top&quot;:97.5,&quot;width&quot;:630}"/>
</p:tagLst>
</file>

<file path=ppt/tags/tag56.xml><?xml version="1.0" encoding="utf-8"?>
<p:tagLst xmlns:p="http://schemas.openxmlformats.org/presentationml/2006/main">
  <p:tag name="KSO_WM_DIAGRAM_VIRTUALLY_FRAME" val="{&quot;height&quot;:207,&quot;left&quot;:45,&quot;top&quot;:97.5,&quot;width&quot;:630}"/>
</p:tagLst>
</file>

<file path=ppt/tags/tag57.xml><?xml version="1.0" encoding="utf-8"?>
<p:tagLst xmlns:p="http://schemas.openxmlformats.org/presentationml/2006/main">
  <p:tag name="KSO_WM_DIAGRAM_VIRTUALLY_FRAME" val="{&quot;height&quot;:207,&quot;left&quot;:45,&quot;top&quot;:97.5,&quot;width&quot;:630}"/>
</p:tagLst>
</file>

<file path=ppt/tags/tag58.xml><?xml version="1.0" encoding="utf-8"?>
<p:tagLst xmlns:p="http://schemas.openxmlformats.org/presentationml/2006/main">
  <p:tag name="KSO_WM_DIAGRAM_VIRTUALLY_FRAME" val="{&quot;height&quot;:207,&quot;left&quot;:45,&quot;top&quot;:97.5,&quot;width&quot;:630}"/>
</p:tagLst>
</file>

<file path=ppt/tags/tag59.xml><?xml version="1.0" encoding="utf-8"?>
<p:tagLst xmlns:p="http://schemas.openxmlformats.org/presentationml/2006/main">
  <p:tag name="KSO_WM_DIAGRAM_VIRTUALLY_FRAME" val="{&quot;height&quot;:207,&quot;left&quot;:45,&quot;top&quot;:97.5,&quot;width&quot;:630}"/>
</p:tagLst>
</file>

<file path=ppt/tags/tag6.xml><?xml version="1.0" encoding="utf-8"?>
<p:tagLst xmlns:p="http://schemas.openxmlformats.org/presentationml/2006/main">
  <p:tag name="KSO_WM_DIAGRAM_VIRTUALLY_FRAME" val="{&quot;height&quot;:190.87503937007872,&quot;left&quot;:45,&quot;top&quot;:93,&quot;width&quot;:648.05}"/>
</p:tagLst>
</file>

<file path=ppt/tags/tag60.xml><?xml version="1.0" encoding="utf-8"?>
<p:tagLst xmlns:p="http://schemas.openxmlformats.org/presentationml/2006/main">
  <p:tag name="KSO_WM_DIAGRAM_VIRTUALLY_FRAME" val="{&quot;height&quot;:207,&quot;left&quot;:45,&quot;top&quot;:97.5,&quot;width&quot;:630}"/>
</p:tagLst>
</file>

<file path=ppt/tags/tag61.xml><?xml version="1.0" encoding="utf-8"?>
<p:tagLst xmlns:p="http://schemas.openxmlformats.org/presentationml/2006/main">
  <p:tag name="KSO_WM_DIAGRAM_VIRTUALLY_FRAME" val="{&quot;height&quot;:207,&quot;left&quot;:45,&quot;top&quot;:97.5,&quot;width&quot;:630}"/>
</p:tagLst>
</file>

<file path=ppt/tags/tag62.xml><?xml version="1.0" encoding="utf-8"?>
<p:tagLst xmlns:p="http://schemas.openxmlformats.org/presentationml/2006/main">
  <p:tag name="KSO_WM_DIAGRAM_VIRTUALLY_FRAME" val="{&quot;height&quot;:420,&quot;left&quot;:335.25,&quot;top&quot;:67.5,&quot;width&quot;:364.7}"/>
</p:tagLst>
</file>

<file path=ppt/tags/tag63.xml><?xml version="1.0" encoding="utf-8"?>
<p:tagLst xmlns:p="http://schemas.openxmlformats.org/presentationml/2006/main">
  <p:tag name="KSO_WM_DIAGRAM_VIRTUALLY_FRAME" val="{&quot;height&quot;:420,&quot;left&quot;:335.25,&quot;top&quot;:67.5,&quot;width&quot;:364.7}"/>
</p:tagLst>
</file>

<file path=ppt/tags/tag64.xml><?xml version="1.0" encoding="utf-8"?>
<p:tagLst xmlns:p="http://schemas.openxmlformats.org/presentationml/2006/main">
  <p:tag name="KSO_WM_DIAGRAM_VIRTUALLY_FRAME" val="{&quot;height&quot;:420,&quot;left&quot;:335.25,&quot;top&quot;:67.5,&quot;width&quot;:364.7}"/>
</p:tagLst>
</file>

<file path=ppt/tags/tag65.xml><?xml version="1.0" encoding="utf-8"?>
<p:tagLst xmlns:p="http://schemas.openxmlformats.org/presentationml/2006/main">
  <p:tag name="KSO_WM_DIAGRAM_VIRTUALLY_FRAME" val="{&quot;height&quot;:420,&quot;left&quot;:335.25,&quot;top&quot;:67.5,&quot;width&quot;:364.7}"/>
</p:tagLst>
</file>

<file path=ppt/tags/tag66.xml><?xml version="1.0" encoding="utf-8"?>
<p:tagLst xmlns:p="http://schemas.openxmlformats.org/presentationml/2006/main">
  <p:tag name="KSO_WM_DIAGRAM_VIRTUALLY_FRAME" val="{&quot;height&quot;:420,&quot;left&quot;:335.25,&quot;top&quot;:67.5,&quot;width&quot;:364.7}"/>
</p:tagLst>
</file>

<file path=ppt/tags/tag67.xml><?xml version="1.0" encoding="utf-8"?>
<p:tagLst xmlns:p="http://schemas.openxmlformats.org/presentationml/2006/main">
  <p:tag name="KSO_WM_DIAGRAM_VIRTUALLY_FRAME" val="{&quot;height&quot;:420,&quot;left&quot;:335.25,&quot;top&quot;:67.5,&quot;width&quot;:364.7}"/>
</p:tagLst>
</file>

<file path=ppt/tags/tag68.xml><?xml version="1.0" encoding="utf-8"?>
<p:tagLst xmlns:p="http://schemas.openxmlformats.org/presentationml/2006/main">
  <p:tag name="KSO_WM_DIAGRAM_VIRTUALLY_FRAME" val="{&quot;height&quot;:420,&quot;left&quot;:335.25,&quot;top&quot;:67.5,&quot;width&quot;:364.7}"/>
</p:tagLst>
</file>

<file path=ppt/tags/tag69.xml><?xml version="1.0" encoding="utf-8"?>
<p:tagLst xmlns:p="http://schemas.openxmlformats.org/presentationml/2006/main">
  <p:tag name="KSO_WM_DIAGRAM_VIRTUALLY_FRAME" val="{&quot;height&quot;:420,&quot;left&quot;:335.25,&quot;top&quot;:67.5,&quot;width&quot;:364.7}"/>
</p:tagLst>
</file>

<file path=ppt/tags/tag7.xml><?xml version="1.0" encoding="utf-8"?>
<p:tagLst xmlns:p="http://schemas.openxmlformats.org/presentationml/2006/main">
  <p:tag name="KSO_WM_DIAGRAM_VIRTUALLY_FRAME" val="{&quot;height&quot;:190.87503937007872,&quot;left&quot;:45,&quot;top&quot;:93,&quot;width&quot;:648.05}"/>
</p:tagLst>
</file>

<file path=ppt/tags/tag70.xml><?xml version="1.0" encoding="utf-8"?>
<p:tagLst xmlns:p="http://schemas.openxmlformats.org/presentationml/2006/main">
  <p:tag name="KSO_WM_DIAGRAM_VIRTUALLY_FRAME" val="{&quot;height&quot;:420,&quot;left&quot;:335.25,&quot;top&quot;:67.5,&quot;width&quot;:364.7}"/>
</p:tagLst>
</file>

<file path=ppt/tags/tag8.xml><?xml version="1.0" encoding="utf-8"?>
<p:tagLst xmlns:p="http://schemas.openxmlformats.org/presentationml/2006/main">
  <p:tag name="KSO_WM_DIAGRAM_VIRTUALLY_FRAME" val="{&quot;height&quot;:190.87503937007872,&quot;left&quot;:45,&quot;top&quot;:93,&quot;width&quot;:648.05}"/>
</p:tagLst>
</file>

<file path=ppt/tags/tag9.xml><?xml version="1.0" encoding="utf-8"?>
<p:tagLst xmlns:p="http://schemas.openxmlformats.org/presentationml/2006/main">
  <p:tag name="KSO_WM_DIAGRAM_VIRTUALLY_FRAME" val="{&quot;height&quot;:190.87503937007872,&quot;left&quot;:45,&quot;top&quot;:93,&quot;width&quot;:648.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5165</Words>
  <Application>WPS 演示</Application>
  <PresentationFormat>On-screen Show (16:9)</PresentationFormat>
  <Paragraphs>329</Paragraphs>
  <Slides>22</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Arial</vt:lpstr>
      <vt:lpstr>宋体</vt:lpstr>
      <vt:lpstr>Wingdings</vt:lpstr>
      <vt:lpstr>微软雅黑</vt:lpstr>
      <vt:lpstr>微软雅黑</vt:lpstr>
      <vt:lpstr>Calibri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张恒祯</cp:lastModifiedBy>
  <cp:revision>22</cp:revision>
  <dcterms:created xsi:type="dcterms:W3CDTF">2025-05-15T08:29:00Z</dcterms:created>
  <dcterms:modified xsi:type="dcterms:W3CDTF">2025-05-15T12:16:32Z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D6AA8A93E1744213B7556901A8FFE4CD_12</vt:lpwstr>
  </property>
  <property fmtid="{D5CDD505-2E9C-101B-9397-08002B2CF9AE}" pid="3" name="KSOProductBuildVer">
    <vt:lpwstr>2052-12.1.0.21171</vt:lpwstr>
  </property>
</Properties>
</file>